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98" r:id="rId13"/>
    <p:sldId id="299"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96"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300" r:id="rId44"/>
    <p:sldId id="295" r:id="rId45"/>
    <p:sldId id="297" r:id="rId46"/>
  </p:sldIdLst>
  <p:sldSz cx="18288000" cy="10287000"/>
  <p:notesSz cx="6858000" cy="9144000"/>
  <p:embeddedFontLst>
    <p:embeddedFont>
      <p:font typeface="Anton" pitchFamily="2" charset="77"/>
      <p:regular r:id="rId48"/>
    </p:embeddedFont>
    <p:embeddedFont>
      <p:font typeface="Caladea" panose="02040503050406030204" pitchFamily="18" charset="77"/>
      <p:regular r:id="rId49"/>
    </p:embeddedFont>
    <p:embeddedFont>
      <p:font typeface="Caladea Bold" panose="02040803050406030204" pitchFamily="18" charset="77"/>
      <p:regular r:id="rId50"/>
      <p:bold r:id="rId51"/>
    </p:embeddedFont>
    <p:embeddedFont>
      <p:font typeface="Poppins" pitchFamily="2" charset="77"/>
      <p:regular r:id="rId52"/>
      <p:bold r:id="rId53"/>
      <p:italic r:id="rId54"/>
      <p:boldItalic r:id="rId55"/>
    </p:embeddedFont>
    <p:embeddedFont>
      <p:font typeface="Poppins Bold" pitchFamily="2" charset="77"/>
      <p:regular r:id="rId56"/>
      <p:bold r:id="rId57"/>
    </p:embeddedFont>
    <p:embeddedFont>
      <p:font typeface="Times New Roman Bold" panose="02020803070505020304" pitchFamily="18" charset="0"/>
      <p:regular r:id="rId58"/>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0" autoAdjust="0"/>
    <p:restoredTop sz="94651" autoAdjust="0"/>
  </p:normalViewPr>
  <p:slideViewPr>
    <p:cSldViewPr>
      <p:cViewPr varScale="1">
        <p:scale>
          <a:sx n="95" d="100"/>
          <a:sy n="95" d="100"/>
        </p:scale>
        <p:origin x="48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31266-311E-024B-B3D8-2C6A68963E8F}" type="datetimeFigureOut">
              <a:rPr lang="en-VN" smtClean="0"/>
              <a:t>10/1/26</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36AAC3-622E-2B48-AE0C-1302944A1D56}" type="slidenum">
              <a:rPr lang="en-VN" smtClean="0"/>
              <a:t>‹#›</a:t>
            </a:fld>
            <a:endParaRPr lang="en-VN"/>
          </a:p>
        </p:txBody>
      </p:sp>
    </p:spTree>
    <p:extLst>
      <p:ext uri="{BB962C8B-B14F-4D97-AF65-F5344CB8AC3E}">
        <p14:creationId xmlns:p14="http://schemas.microsoft.com/office/powerpoint/2010/main" val="303235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336AAC3-622E-2B48-AE0C-1302944A1D56}" type="slidenum">
              <a:rPr lang="en-VN" smtClean="0"/>
              <a:t>44</a:t>
            </a:fld>
            <a:endParaRPr lang="en-VN"/>
          </a:p>
        </p:txBody>
      </p:sp>
    </p:spTree>
    <p:extLst>
      <p:ext uri="{BB962C8B-B14F-4D97-AF65-F5344CB8AC3E}">
        <p14:creationId xmlns:p14="http://schemas.microsoft.com/office/powerpoint/2010/main" val="3951635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10368010" y="479395"/>
            <a:ext cx="6464504" cy="8270973"/>
            <a:chOff x="0" y="0"/>
            <a:chExt cx="875385" cy="1120007"/>
          </a:xfrm>
        </p:grpSpPr>
        <p:sp>
          <p:nvSpPr>
            <p:cNvPr id="3" name="Freeform 3"/>
            <p:cNvSpPr/>
            <p:nvPr/>
          </p:nvSpPr>
          <p:spPr>
            <a:xfrm>
              <a:off x="0" y="0"/>
              <a:ext cx="875385" cy="1120007"/>
            </a:xfrm>
            <a:custGeom>
              <a:avLst/>
              <a:gdLst/>
              <a:ahLst/>
              <a:cxnLst/>
              <a:rect l="l" t="t" r="r" b="b"/>
              <a:pathLst>
                <a:path w="875385" h="1120007">
                  <a:moveTo>
                    <a:pt x="0" y="0"/>
                  </a:moveTo>
                  <a:lnTo>
                    <a:pt x="875385" y="0"/>
                  </a:lnTo>
                  <a:lnTo>
                    <a:pt x="875385" y="1120007"/>
                  </a:lnTo>
                  <a:lnTo>
                    <a:pt x="0" y="1120007"/>
                  </a:lnTo>
                  <a:close/>
                </a:path>
              </a:pathLst>
            </a:custGeom>
            <a:blipFill>
              <a:blip r:embed="rId2"/>
              <a:stretch>
                <a:fillRect l="-46018" r="-46018"/>
              </a:stretch>
            </a:blipFill>
          </p:spPr>
        </p:sp>
      </p:grpSp>
      <p:sp>
        <p:nvSpPr>
          <p:cNvPr id="4" name="Freeform 4"/>
          <p:cNvSpPr/>
          <p:nvPr/>
        </p:nvSpPr>
        <p:spPr>
          <a:xfrm>
            <a:off x="511412" y="479395"/>
            <a:ext cx="517288" cy="571086"/>
          </a:xfrm>
          <a:custGeom>
            <a:avLst/>
            <a:gdLst/>
            <a:ahLst/>
            <a:cxnLst/>
            <a:rect l="l" t="t" r="r" b="b"/>
            <a:pathLst>
              <a:path w="517288" h="571086">
                <a:moveTo>
                  <a:pt x="0" y="0"/>
                </a:moveTo>
                <a:lnTo>
                  <a:pt x="517288" y="0"/>
                </a:lnTo>
                <a:lnTo>
                  <a:pt x="517288" y="571086"/>
                </a:lnTo>
                <a:lnTo>
                  <a:pt x="0" y="5710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5143500"/>
            <a:ext cx="833985" cy="5143500"/>
            <a:chOff x="0" y="0"/>
            <a:chExt cx="219650" cy="1354667"/>
          </a:xfrm>
        </p:grpSpPr>
        <p:sp>
          <p:nvSpPr>
            <p:cNvPr id="6" name="Freeform 6"/>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7" name="TextBox 7"/>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8" name="Group 8"/>
          <p:cNvGrpSpPr/>
          <p:nvPr/>
        </p:nvGrpSpPr>
        <p:grpSpPr>
          <a:xfrm>
            <a:off x="17454015" y="1604542"/>
            <a:ext cx="833985" cy="984635"/>
            <a:chOff x="0" y="0"/>
            <a:chExt cx="219650" cy="259328"/>
          </a:xfrm>
        </p:grpSpPr>
        <p:sp>
          <p:nvSpPr>
            <p:cNvPr id="9" name="Freeform 9"/>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10" name="TextBox 10"/>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11" name="TextBox 11"/>
          <p:cNvSpPr txBox="1"/>
          <p:nvPr/>
        </p:nvSpPr>
        <p:spPr>
          <a:xfrm>
            <a:off x="246659" y="1422294"/>
            <a:ext cx="9768926" cy="2209941"/>
          </a:xfrm>
          <a:prstGeom prst="rect">
            <a:avLst/>
          </a:prstGeom>
        </p:spPr>
        <p:txBody>
          <a:bodyPr lIns="0" tIns="0" rIns="0" bIns="0" rtlCol="0" anchor="t">
            <a:spAutoFit/>
          </a:bodyPr>
          <a:lstStyle/>
          <a:p>
            <a:pPr algn="ctr">
              <a:lnSpc>
                <a:spcPts val="8917"/>
              </a:lnSpc>
            </a:pPr>
            <a:r>
              <a:rPr lang="en-US" sz="6369">
                <a:solidFill>
                  <a:srgbClr val="405D72"/>
                </a:solidFill>
                <a:latin typeface="Anton"/>
                <a:ea typeface="Anton"/>
                <a:cs typeface="Anton"/>
                <a:sym typeface="Anton"/>
              </a:rPr>
              <a:t>  BÁO CÁO</a:t>
            </a:r>
          </a:p>
          <a:p>
            <a:pPr algn="ctr">
              <a:lnSpc>
                <a:spcPts val="8917"/>
              </a:lnSpc>
            </a:pPr>
            <a:r>
              <a:rPr lang="en-US" sz="6369">
                <a:solidFill>
                  <a:srgbClr val="405D72"/>
                </a:solidFill>
                <a:latin typeface="Anton"/>
                <a:ea typeface="Anton"/>
                <a:cs typeface="Anton"/>
                <a:sym typeface="Anton"/>
              </a:rPr>
              <a:t> </a:t>
            </a:r>
            <a:r>
              <a:rPr lang="en-US" sz="6369">
                <a:solidFill>
                  <a:srgbClr val="948447"/>
                </a:solidFill>
                <a:latin typeface="Anton"/>
                <a:ea typeface="Anton"/>
                <a:cs typeface="Anton"/>
                <a:sym typeface="Anton"/>
              </a:rPr>
              <a:t>XÂY DỰNG CÁC HỆ THỐNG NHÚNG</a:t>
            </a:r>
          </a:p>
        </p:txBody>
      </p:sp>
      <p:sp>
        <p:nvSpPr>
          <p:cNvPr id="12" name="TextBox 12"/>
          <p:cNvSpPr txBox="1"/>
          <p:nvPr/>
        </p:nvSpPr>
        <p:spPr>
          <a:xfrm>
            <a:off x="1384637" y="4198494"/>
            <a:ext cx="7492970" cy="1520739"/>
          </a:xfrm>
          <a:prstGeom prst="rect">
            <a:avLst/>
          </a:prstGeom>
        </p:spPr>
        <p:txBody>
          <a:bodyPr lIns="0" tIns="0" rIns="0" bIns="0" rtlCol="0" anchor="t">
            <a:spAutoFit/>
          </a:bodyPr>
          <a:lstStyle/>
          <a:p>
            <a:pPr algn="ctr">
              <a:lnSpc>
                <a:spcPts val="5954"/>
              </a:lnSpc>
            </a:pPr>
            <a:r>
              <a:rPr lang="en-US" sz="4253" spc="-127">
                <a:solidFill>
                  <a:srgbClr val="405D72"/>
                </a:solidFill>
                <a:latin typeface="Poppins"/>
                <a:ea typeface="Poppins"/>
                <a:cs typeface="Poppins"/>
                <a:sym typeface="Poppins"/>
              </a:rPr>
              <a:t>ĐỀ TÀI:</a:t>
            </a:r>
          </a:p>
          <a:p>
            <a:pPr algn="ctr">
              <a:lnSpc>
                <a:spcPts val="5954"/>
              </a:lnSpc>
            </a:pPr>
            <a:r>
              <a:rPr lang="en-US" sz="4253" spc="-127">
                <a:solidFill>
                  <a:srgbClr val="405D72"/>
                </a:solidFill>
                <a:latin typeface="Poppins"/>
                <a:ea typeface="Poppins"/>
                <a:cs typeface="Poppins"/>
                <a:sym typeface="Poppins"/>
              </a:rPr>
              <a:t> </a:t>
            </a:r>
            <a:r>
              <a:rPr lang="en-US" sz="4253" b="1" spc="-127">
                <a:solidFill>
                  <a:srgbClr val="FF5757"/>
                </a:solidFill>
                <a:latin typeface="Poppins Bold"/>
                <a:ea typeface="Poppins Bold"/>
                <a:cs typeface="Poppins Bold"/>
                <a:sym typeface="Poppins Bold"/>
              </a:rPr>
              <a:t>HỆ THỐNG NHÀ THÔNG MINH</a:t>
            </a:r>
          </a:p>
        </p:txBody>
      </p:sp>
      <p:sp>
        <p:nvSpPr>
          <p:cNvPr id="13" name="TextBox 13"/>
          <p:cNvSpPr txBox="1"/>
          <p:nvPr/>
        </p:nvSpPr>
        <p:spPr>
          <a:xfrm>
            <a:off x="1384637" y="693692"/>
            <a:ext cx="1853676" cy="335008"/>
          </a:xfrm>
          <a:prstGeom prst="rect">
            <a:avLst/>
          </a:prstGeom>
        </p:spPr>
        <p:txBody>
          <a:bodyPr lIns="0" tIns="0" rIns="0" bIns="0" rtlCol="0" anchor="t">
            <a:spAutoFit/>
          </a:bodyPr>
          <a:lstStyle/>
          <a:p>
            <a:pPr marL="0" lvl="1" indent="0" algn="just">
              <a:lnSpc>
                <a:spcPts val="2547"/>
              </a:lnSpc>
            </a:pPr>
            <a:r>
              <a:rPr lang="en-US" sz="2196" b="1" spc="-65">
                <a:solidFill>
                  <a:srgbClr val="405D72"/>
                </a:solidFill>
                <a:latin typeface="Poppins Bold"/>
                <a:ea typeface="Poppins Bold"/>
                <a:cs typeface="Poppins Bold"/>
                <a:sym typeface="Poppins Bold"/>
              </a:rPr>
              <a:t>IOT</a:t>
            </a:r>
          </a:p>
        </p:txBody>
      </p:sp>
      <p:sp>
        <p:nvSpPr>
          <p:cNvPr id="14" name="TextBox 14"/>
          <p:cNvSpPr txBox="1"/>
          <p:nvPr/>
        </p:nvSpPr>
        <p:spPr>
          <a:xfrm>
            <a:off x="16333316" y="9474370"/>
            <a:ext cx="4779278" cy="343224"/>
          </a:xfrm>
          <a:prstGeom prst="rect">
            <a:avLst/>
          </a:prstGeom>
        </p:spPr>
        <p:txBody>
          <a:bodyPr lIns="0" tIns="0" rIns="0" bIns="0" rtlCol="0" anchor="t">
            <a:spAutoFit/>
          </a:bodyPr>
          <a:lstStyle/>
          <a:p>
            <a:pPr marL="0" lvl="1" indent="0" algn="just">
              <a:lnSpc>
                <a:spcPts val="2561"/>
              </a:lnSpc>
            </a:pPr>
            <a:r>
              <a:rPr lang="en-US" sz="2208" spc="-66" dirty="0">
                <a:solidFill>
                  <a:srgbClr val="405D72"/>
                </a:solidFill>
                <a:latin typeface="Poppins"/>
                <a:ea typeface="Poppins"/>
                <a:cs typeface="Poppins"/>
                <a:sym typeface="Poppins"/>
              </a:rPr>
              <a:t>NHÓM 10</a:t>
            </a:r>
          </a:p>
        </p:txBody>
      </p:sp>
      <p:sp>
        <p:nvSpPr>
          <p:cNvPr id="15" name="TextBox 15"/>
          <p:cNvSpPr txBox="1"/>
          <p:nvPr/>
        </p:nvSpPr>
        <p:spPr>
          <a:xfrm>
            <a:off x="1707283" y="7152461"/>
            <a:ext cx="6658711" cy="1117441"/>
          </a:xfrm>
          <a:prstGeom prst="rect">
            <a:avLst/>
          </a:prstGeom>
        </p:spPr>
        <p:txBody>
          <a:bodyPr lIns="0" tIns="0" rIns="0" bIns="0" rtlCol="0" anchor="t">
            <a:spAutoFit/>
          </a:bodyPr>
          <a:lstStyle/>
          <a:p>
            <a:pPr algn="just">
              <a:lnSpc>
                <a:spcPts val="2863"/>
              </a:lnSpc>
            </a:pPr>
            <a:r>
              <a:rPr lang="en-US" sz="2468" spc="-74">
                <a:solidFill>
                  <a:srgbClr val="405D72"/>
                </a:solidFill>
                <a:latin typeface="Poppins"/>
                <a:ea typeface="Poppins"/>
                <a:cs typeface="Poppins"/>
                <a:sym typeface="Poppins"/>
              </a:rPr>
              <a:t>Danh sách thành viên </a:t>
            </a:r>
            <a:r>
              <a:rPr lang="en-US" sz="2468" b="1" spc="-74">
                <a:solidFill>
                  <a:srgbClr val="405D72"/>
                </a:solidFill>
                <a:latin typeface="Poppins Bold"/>
                <a:ea typeface="Poppins Bold"/>
                <a:cs typeface="Poppins Bold"/>
                <a:sym typeface="Poppins Bold"/>
              </a:rPr>
              <a:t>:    Đào Văn Vinh</a:t>
            </a:r>
          </a:p>
          <a:p>
            <a:pPr algn="just">
              <a:lnSpc>
                <a:spcPts val="2863"/>
              </a:lnSpc>
            </a:pPr>
            <a:r>
              <a:rPr lang="en-US" sz="2468" b="1" spc="-74">
                <a:solidFill>
                  <a:srgbClr val="405D72"/>
                </a:solidFill>
                <a:latin typeface="Poppins Bold"/>
                <a:ea typeface="Poppins Bold"/>
                <a:cs typeface="Poppins Bold"/>
                <a:sym typeface="Poppins Bold"/>
              </a:rPr>
              <a:t>                                                               Đỗ Quang Anh</a:t>
            </a:r>
          </a:p>
          <a:p>
            <a:pPr marL="0" lvl="1" indent="0" algn="just">
              <a:lnSpc>
                <a:spcPts val="2863"/>
              </a:lnSpc>
            </a:pPr>
            <a:r>
              <a:rPr lang="en-US" sz="2468" b="1" spc="-74">
                <a:solidFill>
                  <a:srgbClr val="405D72"/>
                </a:solidFill>
                <a:latin typeface="Poppins Bold"/>
                <a:ea typeface="Poppins Bold"/>
                <a:cs typeface="Poppins Bold"/>
                <a:sym typeface="Poppins Bold"/>
              </a:rPr>
              <a:t>                                                               Hoàng Văn Thành</a:t>
            </a:r>
          </a:p>
        </p:txBody>
      </p:sp>
      <p:sp>
        <p:nvSpPr>
          <p:cNvPr id="16" name="TextBox 16"/>
          <p:cNvSpPr txBox="1"/>
          <p:nvPr/>
        </p:nvSpPr>
        <p:spPr>
          <a:xfrm>
            <a:off x="1707283" y="6667907"/>
            <a:ext cx="6847678" cy="393541"/>
          </a:xfrm>
          <a:prstGeom prst="rect">
            <a:avLst/>
          </a:prstGeom>
        </p:spPr>
        <p:txBody>
          <a:bodyPr lIns="0" tIns="0" rIns="0" bIns="0" rtlCol="0" anchor="t">
            <a:spAutoFit/>
          </a:bodyPr>
          <a:lstStyle/>
          <a:p>
            <a:pPr marL="0" lvl="1" indent="0" algn="just">
              <a:lnSpc>
                <a:spcPts val="2863"/>
              </a:lnSpc>
            </a:pPr>
            <a:r>
              <a:rPr lang="en-US" sz="2468" spc="-74">
                <a:solidFill>
                  <a:srgbClr val="405D72"/>
                </a:solidFill>
                <a:latin typeface="Poppins"/>
                <a:ea typeface="Poppins"/>
                <a:cs typeface="Poppins"/>
                <a:sym typeface="Poppins"/>
              </a:rPr>
              <a:t>Giảng viên hướng dẫn</a:t>
            </a:r>
            <a:r>
              <a:rPr lang="en-US" sz="2468" b="1" spc="-74">
                <a:solidFill>
                  <a:srgbClr val="405D72"/>
                </a:solidFill>
                <a:latin typeface="Poppins Bold"/>
                <a:ea typeface="Poppins Bold"/>
                <a:cs typeface="Poppins Bold"/>
                <a:sym typeface="Poppins Bold"/>
              </a:rPr>
              <a:t> : Lã Quang Trung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58039" cy="10287000"/>
            <a:chOff x="0" y="0"/>
            <a:chExt cx="1806232" cy="2709333"/>
          </a:xfrm>
        </p:grpSpPr>
        <p:sp>
          <p:nvSpPr>
            <p:cNvPr id="3" name="Freeform 3"/>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431974" y="1693565"/>
            <a:ext cx="947223" cy="871397"/>
            <a:chOff x="0" y="0"/>
            <a:chExt cx="249474" cy="229504"/>
          </a:xfrm>
        </p:grpSpPr>
        <p:sp>
          <p:nvSpPr>
            <p:cNvPr id="7" name="Freeform 7"/>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p:cNvGrpSpPr/>
          <p:nvPr/>
        </p:nvGrpSpPr>
        <p:grpSpPr>
          <a:xfrm>
            <a:off x="7431974" y="3712484"/>
            <a:ext cx="947223" cy="871397"/>
            <a:chOff x="0" y="0"/>
            <a:chExt cx="249474" cy="229504"/>
          </a:xfrm>
        </p:grpSpPr>
        <p:sp>
          <p:nvSpPr>
            <p:cNvPr id="10" name="Freeform 10"/>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2" name="Group 12"/>
          <p:cNvGrpSpPr/>
          <p:nvPr/>
        </p:nvGrpSpPr>
        <p:grpSpPr>
          <a:xfrm>
            <a:off x="375644" y="2290424"/>
            <a:ext cx="6106750" cy="5241576"/>
            <a:chOff x="0" y="0"/>
            <a:chExt cx="2103090" cy="1805135"/>
          </a:xfrm>
        </p:grpSpPr>
        <p:sp>
          <p:nvSpPr>
            <p:cNvPr id="13" name="Freeform 13"/>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4"/>
              <a:stretch>
                <a:fillRect l="-5668" r="-5668"/>
              </a:stretch>
            </a:blipFill>
          </p:spPr>
        </p:sp>
      </p:grpSp>
      <p:grpSp>
        <p:nvGrpSpPr>
          <p:cNvPr id="14" name="Group 14"/>
          <p:cNvGrpSpPr/>
          <p:nvPr/>
        </p:nvGrpSpPr>
        <p:grpSpPr>
          <a:xfrm>
            <a:off x="7527384" y="6077827"/>
            <a:ext cx="947223" cy="871397"/>
            <a:chOff x="0" y="0"/>
            <a:chExt cx="249474" cy="229504"/>
          </a:xfrm>
        </p:grpSpPr>
        <p:sp>
          <p:nvSpPr>
            <p:cNvPr id="15" name="Freeform 15"/>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p:cNvSpPr txBox="1"/>
          <p:nvPr/>
        </p:nvSpPr>
        <p:spPr>
          <a:xfrm>
            <a:off x="8000995" y="468255"/>
            <a:ext cx="9813393" cy="738506"/>
          </a:xfrm>
          <a:prstGeom prst="rect">
            <a:avLst/>
          </a:prstGeom>
        </p:spPr>
        <p:txBody>
          <a:bodyPr lIns="0" tIns="0" rIns="0" bIns="0" rtlCol="0" anchor="t">
            <a:spAutoFit/>
          </a:bodyPr>
          <a:lstStyle/>
          <a:p>
            <a:pPr algn="l">
              <a:lnSpc>
                <a:spcPts val="6019"/>
              </a:lnSpc>
            </a:pPr>
            <a:r>
              <a:rPr lang="en-US" sz="4299">
                <a:solidFill>
                  <a:srgbClr val="405D72"/>
                </a:solidFill>
                <a:latin typeface="Anton"/>
                <a:ea typeface="Anton"/>
                <a:cs typeface="Anton"/>
                <a:sym typeface="Anton"/>
              </a:rPr>
              <a:t>2.1 MOUDEL NHẬN THẺ TỪ RFID( RC522)</a:t>
            </a:r>
          </a:p>
        </p:txBody>
      </p:sp>
      <p:sp>
        <p:nvSpPr>
          <p:cNvPr id="18" name="TextBox 18"/>
          <p:cNvSpPr txBox="1"/>
          <p:nvPr/>
        </p:nvSpPr>
        <p:spPr>
          <a:xfrm>
            <a:off x="8672109" y="1684040"/>
            <a:ext cx="9332300" cy="2050542"/>
          </a:xfrm>
          <a:prstGeom prst="rect">
            <a:avLst/>
          </a:prstGeom>
        </p:spPr>
        <p:txBody>
          <a:bodyPr lIns="0" tIns="0" rIns="0" bIns="0" rtlCol="0" anchor="t">
            <a:spAutoFit/>
          </a:bodyPr>
          <a:lstStyle/>
          <a:p>
            <a:pPr algn="just">
              <a:lnSpc>
                <a:spcPts val="2899"/>
              </a:lnSpc>
            </a:pPr>
            <a:r>
              <a:rPr lang="en-US" sz="2499" b="1" spc="-74">
                <a:solidFill>
                  <a:srgbClr val="405D72"/>
                </a:solidFill>
                <a:latin typeface="Poppins Bold"/>
                <a:ea typeface="Poppins Bold"/>
                <a:cs typeface="Poppins Bold"/>
                <a:sym typeface="Poppins Bold"/>
              </a:rPr>
              <a:t>Chức năng:</a:t>
            </a:r>
            <a:r>
              <a:rPr lang="en-US" sz="2499" spc="-74">
                <a:solidFill>
                  <a:srgbClr val="405D72"/>
                </a:solidFill>
                <a:latin typeface="Poppins"/>
                <a:ea typeface="Poppins"/>
                <a:cs typeface="Poppins"/>
                <a:sym typeface="Poppins"/>
              </a:rPr>
              <a:t> </a:t>
            </a:r>
          </a:p>
          <a:p>
            <a:pPr marL="0" lvl="1" indent="0" algn="just">
              <a:lnSpc>
                <a:spcPts val="2667"/>
              </a:lnSpc>
              <a:spcBef>
                <a:spcPct val="0"/>
              </a:spcBef>
            </a:pPr>
            <a:r>
              <a:rPr lang="en-US" sz="2299" spc="-68">
                <a:solidFill>
                  <a:srgbClr val="405D72"/>
                </a:solidFill>
                <a:latin typeface="Poppins"/>
                <a:ea typeface="Poppins"/>
                <a:cs typeface="Poppins"/>
                <a:sym typeface="Poppins"/>
              </a:rPr>
              <a:t>  Module RFID phát sóng vô tuyến để nhận diện thẻ RFID và đọc mã định danh (UID) khi thẻ nằm trong vùng đọc. Dữ liệu UID được truyền về vi điều khiển như Arduino thông qua các giao thức SPI, I2C hoặc UART mà không cần tiếp xúc.</a:t>
            </a:r>
          </a:p>
          <a:p>
            <a:pPr algn="just">
              <a:lnSpc>
                <a:spcPts val="2667"/>
              </a:lnSpc>
              <a:spcBef>
                <a:spcPct val="0"/>
              </a:spcBef>
            </a:pPr>
            <a:endParaRPr lang="en-US" sz="2299" spc="-68">
              <a:solidFill>
                <a:srgbClr val="405D72"/>
              </a:solidFill>
              <a:latin typeface="Poppins"/>
              <a:ea typeface="Poppins"/>
              <a:cs typeface="Poppins"/>
              <a:sym typeface="Poppins"/>
            </a:endParaRPr>
          </a:p>
        </p:txBody>
      </p:sp>
      <p:sp>
        <p:nvSpPr>
          <p:cNvPr id="19" name="TextBox 19"/>
          <p:cNvSpPr txBox="1"/>
          <p:nvPr/>
        </p:nvSpPr>
        <p:spPr>
          <a:xfrm>
            <a:off x="8672109" y="3702959"/>
            <a:ext cx="9332300" cy="2193925"/>
          </a:xfrm>
          <a:prstGeom prst="rect">
            <a:avLst/>
          </a:prstGeom>
        </p:spPr>
        <p:txBody>
          <a:bodyPr lIns="0" tIns="0" rIns="0" bIns="0" rtlCol="0" anchor="t">
            <a:spAutoFit/>
          </a:bodyPr>
          <a:lstStyle/>
          <a:p>
            <a:pPr algn="just">
              <a:lnSpc>
                <a:spcPts val="2899"/>
              </a:lnSpc>
              <a:spcBef>
                <a:spcPct val="0"/>
              </a:spcBef>
            </a:pPr>
            <a:r>
              <a:rPr lang="en-US" sz="2499" b="1" spc="-74">
                <a:solidFill>
                  <a:srgbClr val="405D72"/>
                </a:solidFill>
                <a:latin typeface="Poppins Bold"/>
                <a:ea typeface="Poppins Bold"/>
                <a:cs typeface="Poppins Bold"/>
                <a:sym typeface="Poppins Bold"/>
              </a:rPr>
              <a:t>Thô</a:t>
            </a:r>
            <a:r>
              <a:rPr lang="en-US" sz="2499" b="1" u="none" strike="noStrike" spc="-74">
                <a:solidFill>
                  <a:srgbClr val="405D72"/>
                </a:solidFill>
                <a:latin typeface="Poppins Bold"/>
                <a:ea typeface="Poppins Bold"/>
                <a:cs typeface="Poppins Bold"/>
                <a:sym typeface="Poppins Bold"/>
              </a:rPr>
              <a:t>ng số kỹ thuật cơ bản: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Điện áp hoạt động: 3.3V</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Tần số: 13.56 MHz</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Giao tiếp: SPI</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Khoảng cách đọc: 2 – 5 cm</a:t>
            </a:r>
          </a:p>
          <a:p>
            <a:pPr marL="0" lvl="1" indent="0" algn="just">
              <a:lnSpc>
                <a:spcPts val="2899"/>
              </a:lnSpc>
              <a:spcBef>
                <a:spcPct val="0"/>
              </a:spcBef>
            </a:pPr>
            <a:endParaRPr lang="en-US" sz="2499" u="none" strike="noStrike" spc="-74">
              <a:solidFill>
                <a:srgbClr val="405D72"/>
              </a:solidFill>
              <a:latin typeface="Poppins"/>
              <a:ea typeface="Poppins"/>
              <a:cs typeface="Poppins"/>
              <a:sym typeface="Poppins"/>
            </a:endParaRPr>
          </a:p>
        </p:txBody>
      </p:sp>
      <p:sp>
        <p:nvSpPr>
          <p:cNvPr id="20" name="TextBox 20"/>
          <p:cNvSpPr txBox="1"/>
          <p:nvPr/>
        </p:nvSpPr>
        <p:spPr>
          <a:xfrm>
            <a:off x="8875597" y="6611259"/>
            <a:ext cx="8597184" cy="1108057"/>
          </a:xfrm>
          <a:prstGeom prst="rect">
            <a:avLst/>
          </a:prstGeom>
        </p:spPr>
        <p:txBody>
          <a:bodyPr lIns="0" tIns="0" rIns="0" bIns="0" rtlCol="0" anchor="t">
            <a:spAutoFit/>
          </a:bodyPr>
          <a:lstStyle/>
          <a:p>
            <a:pPr algn="just">
              <a:lnSpc>
                <a:spcPts val="2895"/>
              </a:lnSpc>
              <a:spcBef>
                <a:spcPct val="0"/>
              </a:spcBef>
            </a:pPr>
            <a:r>
              <a:rPr lang="en-US" sz="2496" b="1" spc="-74">
                <a:solidFill>
                  <a:srgbClr val="405D72"/>
                </a:solidFill>
                <a:latin typeface="Poppins Bold"/>
                <a:ea typeface="Poppins Bold"/>
                <a:cs typeface="Poppins Bold"/>
                <a:sym typeface="Poppins Bold"/>
              </a:rPr>
              <a:t>Nguyên lý hoạt động:</a:t>
            </a:r>
          </a:p>
          <a:p>
            <a:pPr algn="just">
              <a:lnSpc>
                <a:spcPts val="2895"/>
              </a:lnSpc>
              <a:spcBef>
                <a:spcPct val="0"/>
              </a:spcBef>
            </a:pPr>
            <a:r>
              <a:rPr lang="en-US" sz="2496" b="1" spc="-74">
                <a:solidFill>
                  <a:srgbClr val="405D72"/>
                </a:solidFill>
                <a:latin typeface="Poppins Bold"/>
                <a:ea typeface="Poppins Bold"/>
                <a:cs typeface="Poppins Bold"/>
                <a:sym typeface="Poppins Bold"/>
              </a:rPr>
              <a:t>      </a:t>
            </a:r>
            <a:r>
              <a:rPr lang="en-US" sz="2496" spc="-74">
                <a:solidFill>
                  <a:srgbClr val="405D72"/>
                </a:solidFill>
                <a:latin typeface="Poppins"/>
                <a:ea typeface="Poppins"/>
                <a:cs typeface="Poppins"/>
                <a:sym typeface="Poppins"/>
              </a:rPr>
              <a:t>Module đọc mã ID từ thẻ RFID và gửi dữ liệu về Arduino để so sánh với danh sách thẻ hợp lệ.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58039" cy="10287000"/>
            <a:chOff x="0" y="0"/>
            <a:chExt cx="1806232" cy="2709333"/>
          </a:xfrm>
        </p:grpSpPr>
        <p:sp>
          <p:nvSpPr>
            <p:cNvPr id="3" name="Freeform 3"/>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431974" y="1693565"/>
            <a:ext cx="947223" cy="871397"/>
            <a:chOff x="0" y="0"/>
            <a:chExt cx="249474" cy="229504"/>
          </a:xfrm>
        </p:grpSpPr>
        <p:sp>
          <p:nvSpPr>
            <p:cNvPr id="7" name="Freeform 7"/>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p:cNvGrpSpPr/>
          <p:nvPr/>
        </p:nvGrpSpPr>
        <p:grpSpPr>
          <a:xfrm>
            <a:off x="7431974" y="3712484"/>
            <a:ext cx="947223" cy="871397"/>
            <a:chOff x="0" y="0"/>
            <a:chExt cx="249474" cy="229504"/>
          </a:xfrm>
        </p:grpSpPr>
        <p:sp>
          <p:nvSpPr>
            <p:cNvPr id="10" name="Freeform 10"/>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2" name="Group 12"/>
          <p:cNvGrpSpPr/>
          <p:nvPr/>
        </p:nvGrpSpPr>
        <p:grpSpPr>
          <a:xfrm>
            <a:off x="375644" y="2290424"/>
            <a:ext cx="6106750" cy="5241576"/>
            <a:chOff x="0" y="0"/>
            <a:chExt cx="2103090" cy="1805135"/>
          </a:xfrm>
        </p:grpSpPr>
        <p:sp>
          <p:nvSpPr>
            <p:cNvPr id="13" name="Freeform 13"/>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4"/>
              <a:stretch>
                <a:fillRect l="-7243" r="-9443"/>
              </a:stretch>
            </a:blipFill>
          </p:spPr>
        </p:sp>
      </p:grpSp>
      <p:grpSp>
        <p:nvGrpSpPr>
          <p:cNvPr id="14" name="Group 14"/>
          <p:cNvGrpSpPr/>
          <p:nvPr/>
        </p:nvGrpSpPr>
        <p:grpSpPr>
          <a:xfrm>
            <a:off x="7527384" y="6077827"/>
            <a:ext cx="947223" cy="871397"/>
            <a:chOff x="0" y="0"/>
            <a:chExt cx="249474" cy="229504"/>
          </a:xfrm>
        </p:grpSpPr>
        <p:sp>
          <p:nvSpPr>
            <p:cNvPr id="15" name="Freeform 15"/>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p:cNvSpPr txBox="1"/>
          <p:nvPr/>
        </p:nvSpPr>
        <p:spPr>
          <a:xfrm>
            <a:off x="8000995" y="468255"/>
            <a:ext cx="9813393" cy="738506"/>
          </a:xfrm>
          <a:prstGeom prst="rect">
            <a:avLst/>
          </a:prstGeom>
        </p:spPr>
        <p:txBody>
          <a:bodyPr lIns="0" tIns="0" rIns="0" bIns="0" rtlCol="0" anchor="t">
            <a:spAutoFit/>
          </a:bodyPr>
          <a:lstStyle/>
          <a:p>
            <a:pPr algn="l">
              <a:lnSpc>
                <a:spcPts val="6019"/>
              </a:lnSpc>
            </a:pPr>
            <a:r>
              <a:rPr lang="en-US" sz="4299">
                <a:solidFill>
                  <a:srgbClr val="405D72"/>
                </a:solidFill>
                <a:latin typeface="Anton"/>
                <a:ea typeface="Anton"/>
                <a:cs typeface="Anton"/>
                <a:sym typeface="Anton"/>
              </a:rPr>
              <a:t>2.1 ĐỘNG CƠ SERVOR SG90</a:t>
            </a:r>
          </a:p>
        </p:txBody>
      </p:sp>
      <p:sp>
        <p:nvSpPr>
          <p:cNvPr id="18" name="TextBox 18"/>
          <p:cNvSpPr txBox="1"/>
          <p:nvPr/>
        </p:nvSpPr>
        <p:spPr>
          <a:xfrm>
            <a:off x="8672109" y="1684040"/>
            <a:ext cx="9332300" cy="1383792"/>
          </a:xfrm>
          <a:prstGeom prst="rect">
            <a:avLst/>
          </a:prstGeom>
        </p:spPr>
        <p:txBody>
          <a:bodyPr lIns="0" tIns="0" rIns="0" bIns="0" rtlCol="0" anchor="t">
            <a:spAutoFit/>
          </a:bodyPr>
          <a:lstStyle/>
          <a:p>
            <a:pPr algn="just">
              <a:lnSpc>
                <a:spcPts val="2899"/>
              </a:lnSpc>
            </a:pPr>
            <a:r>
              <a:rPr lang="en-US" sz="2499" b="1" spc="-74">
                <a:solidFill>
                  <a:srgbClr val="405D72"/>
                </a:solidFill>
                <a:latin typeface="Poppins Bold"/>
                <a:ea typeface="Poppins Bold"/>
                <a:cs typeface="Poppins Bold"/>
                <a:sym typeface="Poppins Bold"/>
              </a:rPr>
              <a:t>Chức năng:</a:t>
            </a:r>
            <a:r>
              <a:rPr lang="en-US" sz="2499" spc="-74">
                <a:solidFill>
                  <a:srgbClr val="405D72"/>
                </a:solidFill>
                <a:latin typeface="Poppins"/>
                <a:ea typeface="Poppins"/>
                <a:cs typeface="Poppins"/>
                <a:sym typeface="Poppins"/>
              </a:rPr>
              <a:t> </a:t>
            </a:r>
          </a:p>
          <a:p>
            <a:pPr algn="just">
              <a:lnSpc>
                <a:spcPts val="2667"/>
              </a:lnSpc>
            </a:pPr>
            <a:r>
              <a:rPr lang="en-US" sz="2299" spc="-68">
                <a:solidFill>
                  <a:srgbClr val="405D72"/>
                </a:solidFill>
                <a:latin typeface="Poppins"/>
                <a:ea typeface="Poppins"/>
                <a:cs typeface="Poppins"/>
                <a:sym typeface="Poppins"/>
              </a:rPr>
              <a:t>      Xoay cánh servor → Đóng/mở cửa.</a:t>
            </a:r>
          </a:p>
          <a:p>
            <a:pPr marL="0" lvl="1" indent="0" algn="just">
              <a:lnSpc>
                <a:spcPts val="2667"/>
              </a:lnSpc>
              <a:spcBef>
                <a:spcPct val="0"/>
              </a:spcBef>
            </a:pPr>
            <a:endParaRPr lang="en-US" sz="2299" spc="-68">
              <a:solidFill>
                <a:srgbClr val="405D72"/>
              </a:solidFill>
              <a:latin typeface="Poppins"/>
              <a:ea typeface="Poppins"/>
              <a:cs typeface="Poppins"/>
              <a:sym typeface="Poppins"/>
            </a:endParaRPr>
          </a:p>
          <a:p>
            <a:pPr algn="just">
              <a:lnSpc>
                <a:spcPts val="2667"/>
              </a:lnSpc>
              <a:spcBef>
                <a:spcPct val="0"/>
              </a:spcBef>
            </a:pPr>
            <a:endParaRPr lang="en-US" sz="2299" spc="-68">
              <a:solidFill>
                <a:srgbClr val="405D72"/>
              </a:solidFill>
              <a:latin typeface="Poppins"/>
              <a:ea typeface="Poppins"/>
              <a:cs typeface="Poppins"/>
              <a:sym typeface="Poppins"/>
            </a:endParaRPr>
          </a:p>
        </p:txBody>
      </p:sp>
      <p:sp>
        <p:nvSpPr>
          <p:cNvPr id="19" name="TextBox 19"/>
          <p:cNvSpPr txBox="1"/>
          <p:nvPr/>
        </p:nvSpPr>
        <p:spPr>
          <a:xfrm>
            <a:off x="8672109" y="3702959"/>
            <a:ext cx="9332300" cy="1831975"/>
          </a:xfrm>
          <a:prstGeom prst="rect">
            <a:avLst/>
          </a:prstGeom>
        </p:spPr>
        <p:txBody>
          <a:bodyPr lIns="0" tIns="0" rIns="0" bIns="0" rtlCol="0" anchor="t">
            <a:spAutoFit/>
          </a:bodyPr>
          <a:lstStyle/>
          <a:p>
            <a:pPr algn="just">
              <a:lnSpc>
                <a:spcPts val="2899"/>
              </a:lnSpc>
              <a:spcBef>
                <a:spcPct val="0"/>
              </a:spcBef>
            </a:pPr>
            <a:r>
              <a:rPr lang="en-US" sz="2499" b="1" spc="-74">
                <a:solidFill>
                  <a:srgbClr val="405D72"/>
                </a:solidFill>
                <a:latin typeface="Poppins Bold"/>
                <a:ea typeface="Poppins Bold"/>
                <a:cs typeface="Poppins Bold"/>
                <a:sym typeface="Poppins Bold"/>
              </a:rPr>
              <a:t>Thô</a:t>
            </a:r>
            <a:r>
              <a:rPr lang="en-US" sz="2499" b="1" u="none" strike="noStrike" spc="-74">
                <a:solidFill>
                  <a:srgbClr val="405D72"/>
                </a:solidFill>
                <a:latin typeface="Poppins Bold"/>
                <a:ea typeface="Poppins Bold"/>
                <a:cs typeface="Poppins Bold"/>
                <a:sym typeface="Poppins Bold"/>
              </a:rPr>
              <a:t>ng số kỹ thuật cơ bản: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Điện áp hoạt động: 4.8 – 6V</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Góc quay: 0 – 180°</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Điều khiển bằng tín hiệu PWM</a:t>
            </a:r>
          </a:p>
          <a:p>
            <a:pPr marL="0" lvl="1" indent="0" algn="just">
              <a:lnSpc>
                <a:spcPts val="2899"/>
              </a:lnSpc>
              <a:spcBef>
                <a:spcPct val="0"/>
              </a:spcBef>
            </a:pPr>
            <a:endParaRPr lang="en-US" sz="2499" u="none" strike="noStrike" spc="-74">
              <a:solidFill>
                <a:srgbClr val="405D72"/>
              </a:solidFill>
              <a:latin typeface="Poppins"/>
              <a:ea typeface="Poppins"/>
              <a:cs typeface="Poppins"/>
              <a:sym typeface="Poppins"/>
            </a:endParaRPr>
          </a:p>
        </p:txBody>
      </p:sp>
      <p:sp>
        <p:nvSpPr>
          <p:cNvPr id="20" name="TextBox 20"/>
          <p:cNvSpPr txBox="1"/>
          <p:nvPr/>
        </p:nvSpPr>
        <p:spPr>
          <a:xfrm>
            <a:off x="8875597" y="6611259"/>
            <a:ext cx="8597184" cy="1108057"/>
          </a:xfrm>
          <a:prstGeom prst="rect">
            <a:avLst/>
          </a:prstGeom>
        </p:spPr>
        <p:txBody>
          <a:bodyPr lIns="0" tIns="0" rIns="0" bIns="0" rtlCol="0" anchor="t">
            <a:spAutoFit/>
          </a:bodyPr>
          <a:lstStyle/>
          <a:p>
            <a:pPr algn="just">
              <a:lnSpc>
                <a:spcPts val="2895"/>
              </a:lnSpc>
              <a:spcBef>
                <a:spcPct val="0"/>
              </a:spcBef>
            </a:pPr>
            <a:r>
              <a:rPr lang="en-US" sz="2496" b="1" spc="-74">
                <a:solidFill>
                  <a:srgbClr val="405D72"/>
                </a:solidFill>
                <a:latin typeface="Poppins Bold"/>
                <a:ea typeface="Poppins Bold"/>
                <a:cs typeface="Poppins Bold"/>
                <a:sym typeface="Poppins Bold"/>
              </a:rPr>
              <a:t>Nguyên lý hoạt động:</a:t>
            </a:r>
          </a:p>
          <a:p>
            <a:pPr algn="just">
              <a:lnSpc>
                <a:spcPts val="2895"/>
              </a:lnSpc>
              <a:spcBef>
                <a:spcPct val="0"/>
              </a:spcBef>
            </a:pPr>
            <a:r>
              <a:rPr lang="en-US" sz="2496" b="1" spc="-74">
                <a:solidFill>
                  <a:srgbClr val="405D72"/>
                </a:solidFill>
                <a:latin typeface="Poppins Bold"/>
                <a:ea typeface="Poppins Bold"/>
                <a:cs typeface="Poppins Bold"/>
                <a:sym typeface="Poppins Bold"/>
              </a:rPr>
              <a:t>      </a:t>
            </a:r>
            <a:r>
              <a:rPr lang="en-US" sz="2496" spc="-74">
                <a:solidFill>
                  <a:srgbClr val="405D72"/>
                </a:solidFill>
                <a:latin typeface="Poppins"/>
                <a:ea typeface="Poppins"/>
                <a:cs typeface="Poppins"/>
                <a:sym typeface="Poppins"/>
              </a:rPr>
              <a:t>Nhận tín hiệu điều khiển của Ardunio để → motor quay →  xoay cánh servor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36FEC-BE56-2C8B-2111-4CE3B81C7C8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7D597C4-82C1-758B-AAC1-7F23F270280F}"/>
              </a:ext>
            </a:extLst>
          </p:cNvPr>
          <p:cNvGrpSpPr/>
          <p:nvPr/>
        </p:nvGrpSpPr>
        <p:grpSpPr>
          <a:xfrm>
            <a:off x="0" y="0"/>
            <a:ext cx="6858039" cy="10287000"/>
            <a:chOff x="0" y="0"/>
            <a:chExt cx="1806232" cy="2709333"/>
          </a:xfrm>
        </p:grpSpPr>
        <p:sp>
          <p:nvSpPr>
            <p:cNvPr id="3" name="Freeform 3">
              <a:extLst>
                <a:ext uri="{FF2B5EF4-FFF2-40B4-BE49-F238E27FC236}">
                  <a16:creationId xmlns:a16="http://schemas.microsoft.com/office/drawing/2014/main" id="{C74C21D2-08A6-F294-7B16-F0E646749358}"/>
                </a:ext>
              </a:extLst>
            </p:cNvPr>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a:extLst>
                <a:ext uri="{FF2B5EF4-FFF2-40B4-BE49-F238E27FC236}">
                  <a16:creationId xmlns:a16="http://schemas.microsoft.com/office/drawing/2014/main" id="{C85CC9CA-C1AB-FA36-BD58-A7E1EC2882C6}"/>
                </a:ext>
              </a:extLst>
            </p:cNvPr>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a:extLst>
              <a:ext uri="{FF2B5EF4-FFF2-40B4-BE49-F238E27FC236}">
                <a16:creationId xmlns:a16="http://schemas.microsoft.com/office/drawing/2014/main" id="{4AA14C27-0457-02A2-AA3D-127C84551545}"/>
              </a:ext>
            </a:extLst>
          </p:cNvPr>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a:extLst>
              <a:ext uri="{FF2B5EF4-FFF2-40B4-BE49-F238E27FC236}">
                <a16:creationId xmlns:a16="http://schemas.microsoft.com/office/drawing/2014/main" id="{A8A46F7F-75C2-F2DF-3F53-FB9CBD62BBAD}"/>
              </a:ext>
            </a:extLst>
          </p:cNvPr>
          <p:cNvGrpSpPr/>
          <p:nvPr/>
        </p:nvGrpSpPr>
        <p:grpSpPr>
          <a:xfrm>
            <a:off x="7431974" y="1693565"/>
            <a:ext cx="947223" cy="871397"/>
            <a:chOff x="0" y="0"/>
            <a:chExt cx="249474" cy="229504"/>
          </a:xfrm>
        </p:grpSpPr>
        <p:sp>
          <p:nvSpPr>
            <p:cNvPr id="7" name="Freeform 7">
              <a:extLst>
                <a:ext uri="{FF2B5EF4-FFF2-40B4-BE49-F238E27FC236}">
                  <a16:creationId xmlns:a16="http://schemas.microsoft.com/office/drawing/2014/main" id="{58F4125F-BD58-3502-E053-62271CC0D751}"/>
                </a:ext>
              </a:extLst>
            </p:cNvPr>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a:extLst>
                <a:ext uri="{FF2B5EF4-FFF2-40B4-BE49-F238E27FC236}">
                  <a16:creationId xmlns:a16="http://schemas.microsoft.com/office/drawing/2014/main" id="{0A1CD100-B715-8D79-3A5B-32D05B340712}"/>
                </a:ext>
              </a:extLst>
            </p:cNvPr>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a:extLst>
              <a:ext uri="{FF2B5EF4-FFF2-40B4-BE49-F238E27FC236}">
                <a16:creationId xmlns:a16="http://schemas.microsoft.com/office/drawing/2014/main" id="{B2101595-102D-6517-86D4-143B567EC2F5}"/>
              </a:ext>
            </a:extLst>
          </p:cNvPr>
          <p:cNvGrpSpPr/>
          <p:nvPr/>
        </p:nvGrpSpPr>
        <p:grpSpPr>
          <a:xfrm>
            <a:off x="7431974" y="3712484"/>
            <a:ext cx="947223" cy="871397"/>
            <a:chOff x="0" y="0"/>
            <a:chExt cx="249474" cy="229504"/>
          </a:xfrm>
        </p:grpSpPr>
        <p:sp>
          <p:nvSpPr>
            <p:cNvPr id="10" name="Freeform 10">
              <a:extLst>
                <a:ext uri="{FF2B5EF4-FFF2-40B4-BE49-F238E27FC236}">
                  <a16:creationId xmlns:a16="http://schemas.microsoft.com/office/drawing/2014/main" id="{8FF48CE0-80B0-50A3-583B-221217755894}"/>
                </a:ext>
              </a:extLst>
            </p:cNvPr>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a:extLst>
                <a:ext uri="{FF2B5EF4-FFF2-40B4-BE49-F238E27FC236}">
                  <a16:creationId xmlns:a16="http://schemas.microsoft.com/office/drawing/2014/main" id="{BB5EBC33-CAA9-6CBF-E4C3-FE243C1163AF}"/>
                </a:ext>
              </a:extLst>
            </p:cNvPr>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4" name="Group 14">
            <a:extLst>
              <a:ext uri="{FF2B5EF4-FFF2-40B4-BE49-F238E27FC236}">
                <a16:creationId xmlns:a16="http://schemas.microsoft.com/office/drawing/2014/main" id="{17BFF750-0EB2-B796-16F2-5E2DD3F873ED}"/>
              </a:ext>
            </a:extLst>
          </p:cNvPr>
          <p:cNvGrpSpPr/>
          <p:nvPr/>
        </p:nvGrpSpPr>
        <p:grpSpPr>
          <a:xfrm>
            <a:off x="7527384" y="6077827"/>
            <a:ext cx="947223" cy="871397"/>
            <a:chOff x="0" y="0"/>
            <a:chExt cx="249474" cy="229504"/>
          </a:xfrm>
        </p:grpSpPr>
        <p:sp>
          <p:nvSpPr>
            <p:cNvPr id="15" name="Freeform 15">
              <a:extLst>
                <a:ext uri="{FF2B5EF4-FFF2-40B4-BE49-F238E27FC236}">
                  <a16:creationId xmlns:a16="http://schemas.microsoft.com/office/drawing/2014/main" id="{F067D84F-33B6-A665-1794-469FD231C9F5}"/>
                </a:ext>
              </a:extLst>
            </p:cNvPr>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a:extLst>
                <a:ext uri="{FF2B5EF4-FFF2-40B4-BE49-F238E27FC236}">
                  <a16:creationId xmlns:a16="http://schemas.microsoft.com/office/drawing/2014/main" id="{BF4322CB-20DE-4234-8BF7-E3D86955532B}"/>
                </a:ext>
              </a:extLst>
            </p:cNvPr>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a:extLst>
              <a:ext uri="{FF2B5EF4-FFF2-40B4-BE49-F238E27FC236}">
                <a16:creationId xmlns:a16="http://schemas.microsoft.com/office/drawing/2014/main" id="{247B250A-72F8-6D73-B0AC-5E47AFDE10B1}"/>
              </a:ext>
            </a:extLst>
          </p:cNvPr>
          <p:cNvSpPr txBox="1"/>
          <p:nvPr/>
        </p:nvSpPr>
        <p:spPr>
          <a:xfrm>
            <a:off x="8000995" y="468255"/>
            <a:ext cx="9813393" cy="769441"/>
          </a:xfrm>
          <a:prstGeom prst="rect">
            <a:avLst/>
          </a:prstGeom>
        </p:spPr>
        <p:txBody>
          <a:bodyPr lIns="0" tIns="0" rIns="0" bIns="0" rtlCol="0" anchor="t">
            <a:spAutoFit/>
          </a:bodyPr>
          <a:lstStyle/>
          <a:p>
            <a:pPr algn="l">
              <a:lnSpc>
                <a:spcPts val="6019"/>
              </a:lnSpc>
            </a:pPr>
            <a:r>
              <a:rPr lang="en-US" sz="4299" dirty="0">
                <a:solidFill>
                  <a:srgbClr val="405D72"/>
                </a:solidFill>
                <a:latin typeface="Anton"/>
                <a:ea typeface="Anton"/>
                <a:cs typeface="Anton"/>
                <a:sym typeface="Anton"/>
              </a:rPr>
              <a:t>2.1  </a:t>
            </a:r>
            <a:r>
              <a:rPr lang="en-US" sz="5400" b="1" i="0" dirty="0" err="1">
                <a:solidFill>
                  <a:schemeClr val="tx2"/>
                </a:solidFill>
                <a:effectLst/>
                <a:latin typeface="Google Sans"/>
              </a:rPr>
              <a:t>Cảm</a:t>
            </a:r>
            <a:r>
              <a:rPr lang="en-US" sz="5400" b="1" i="0" dirty="0">
                <a:solidFill>
                  <a:schemeClr val="tx2"/>
                </a:solidFill>
                <a:effectLst/>
                <a:latin typeface="Google Sans"/>
              </a:rPr>
              <a:t> </a:t>
            </a:r>
            <a:r>
              <a:rPr lang="en-US" sz="5400" b="1" i="0" dirty="0" err="1">
                <a:solidFill>
                  <a:schemeClr val="tx2"/>
                </a:solidFill>
                <a:effectLst/>
                <a:latin typeface="Google Sans"/>
              </a:rPr>
              <a:t>biến</a:t>
            </a:r>
            <a:r>
              <a:rPr lang="en-US" sz="5400" b="1" i="0" dirty="0">
                <a:solidFill>
                  <a:schemeClr val="tx2"/>
                </a:solidFill>
                <a:effectLst/>
                <a:latin typeface="Google Sans"/>
              </a:rPr>
              <a:t> </a:t>
            </a:r>
            <a:r>
              <a:rPr lang="en-US" sz="5400" b="1" i="0" dirty="0" err="1">
                <a:solidFill>
                  <a:schemeClr val="tx2"/>
                </a:solidFill>
                <a:effectLst/>
                <a:latin typeface="Google Sans"/>
              </a:rPr>
              <a:t>ánh</a:t>
            </a:r>
            <a:r>
              <a:rPr lang="en-US" sz="5400" b="1" i="0" dirty="0">
                <a:solidFill>
                  <a:schemeClr val="tx2"/>
                </a:solidFill>
                <a:effectLst/>
                <a:latin typeface="Google Sans"/>
              </a:rPr>
              <a:t> </a:t>
            </a:r>
            <a:r>
              <a:rPr lang="en-US" sz="5400" b="1" i="0" dirty="0" err="1">
                <a:solidFill>
                  <a:schemeClr val="tx2"/>
                </a:solidFill>
                <a:effectLst/>
                <a:latin typeface="Google Sans"/>
              </a:rPr>
              <a:t>sáng</a:t>
            </a:r>
            <a:r>
              <a:rPr lang="en-US" sz="5400" b="1" i="0" dirty="0">
                <a:solidFill>
                  <a:schemeClr val="tx2"/>
                </a:solidFill>
                <a:effectLst/>
                <a:latin typeface="Google Sans"/>
              </a:rPr>
              <a:t> LM393</a:t>
            </a:r>
            <a:endParaRPr lang="en-US" sz="4299" dirty="0">
              <a:solidFill>
                <a:schemeClr val="tx2"/>
              </a:solidFill>
              <a:latin typeface="Anton"/>
              <a:ea typeface="Anton"/>
              <a:cs typeface="Anton"/>
              <a:sym typeface="Anton"/>
            </a:endParaRPr>
          </a:p>
        </p:txBody>
      </p:sp>
      <p:sp>
        <p:nvSpPr>
          <p:cNvPr id="18" name="TextBox 18">
            <a:extLst>
              <a:ext uri="{FF2B5EF4-FFF2-40B4-BE49-F238E27FC236}">
                <a16:creationId xmlns:a16="http://schemas.microsoft.com/office/drawing/2014/main" id="{09F36B1A-95AA-69D6-D3D3-B4F81428489C}"/>
              </a:ext>
            </a:extLst>
          </p:cNvPr>
          <p:cNvSpPr txBox="1"/>
          <p:nvPr/>
        </p:nvSpPr>
        <p:spPr>
          <a:xfrm>
            <a:off x="8672109" y="1684040"/>
            <a:ext cx="9332300" cy="1843390"/>
          </a:xfrm>
          <a:prstGeom prst="rect">
            <a:avLst/>
          </a:prstGeom>
        </p:spPr>
        <p:txBody>
          <a:bodyPr lIns="0" tIns="0" rIns="0" bIns="0" rtlCol="0" anchor="t">
            <a:spAutoFit/>
          </a:bodyPr>
          <a:lstStyle/>
          <a:p>
            <a:pPr algn="just">
              <a:lnSpc>
                <a:spcPts val="2899"/>
              </a:lnSpc>
            </a:pPr>
            <a:r>
              <a:rPr lang="en-US" sz="2499" b="1" spc="-74" dirty="0" err="1">
                <a:solidFill>
                  <a:srgbClr val="405D72"/>
                </a:solidFill>
                <a:latin typeface="Poppins Bold"/>
                <a:ea typeface="Poppins Bold"/>
                <a:cs typeface="Poppins Bold"/>
                <a:sym typeface="Poppins Bold"/>
              </a:rPr>
              <a:t>Chức</a:t>
            </a:r>
            <a:r>
              <a:rPr lang="en-US" sz="2499" b="1" spc="-74" dirty="0">
                <a:solidFill>
                  <a:srgbClr val="405D72"/>
                </a:solidFill>
                <a:latin typeface="Poppins Bold"/>
                <a:ea typeface="Poppins Bold"/>
                <a:cs typeface="Poppins Bold"/>
                <a:sym typeface="Poppins Bold"/>
              </a:rPr>
              <a:t> </a:t>
            </a:r>
            <a:r>
              <a:rPr lang="en-US" sz="2499" b="1" spc="-74" dirty="0" err="1">
                <a:solidFill>
                  <a:srgbClr val="405D72"/>
                </a:solidFill>
                <a:latin typeface="Poppins Bold"/>
                <a:ea typeface="Poppins Bold"/>
                <a:cs typeface="Poppins Bold"/>
                <a:sym typeface="Poppins Bold"/>
              </a:rPr>
              <a:t>năng</a:t>
            </a:r>
            <a:r>
              <a:rPr lang="en-US" sz="2499" b="1" spc="-74" dirty="0">
                <a:solidFill>
                  <a:srgbClr val="405D72"/>
                </a:solidFill>
                <a:latin typeface="Poppins Bold"/>
                <a:ea typeface="Poppins Bold"/>
                <a:cs typeface="Poppins Bold"/>
                <a:sym typeface="Poppins Bold"/>
              </a:rPr>
              <a:t>:</a:t>
            </a:r>
            <a:r>
              <a:rPr lang="en-US" sz="2499" spc="-74" dirty="0">
                <a:solidFill>
                  <a:srgbClr val="405D72"/>
                </a:solidFill>
                <a:latin typeface="Poppins"/>
                <a:ea typeface="Poppins"/>
                <a:cs typeface="Poppins"/>
                <a:sym typeface="Poppins"/>
              </a:rPr>
              <a:t> </a:t>
            </a:r>
          </a:p>
          <a:p>
            <a:r>
              <a:rPr lang="en-US" sz="2500" spc="-68" dirty="0">
                <a:solidFill>
                  <a:srgbClr val="405D72"/>
                </a:solidFill>
                <a:latin typeface="Poppins"/>
                <a:ea typeface="Poppins"/>
                <a:cs typeface="Poppins"/>
                <a:sym typeface="Poppins"/>
              </a:rPr>
              <a:t>      </a:t>
            </a:r>
            <a:r>
              <a:rPr lang="vi-VN" sz="2400" dirty="0">
                <a:solidFill>
                  <a:schemeClr val="accent1">
                    <a:lumMod val="50000"/>
                  </a:schemeClr>
                </a:solidFill>
              </a:rPr>
              <a:t>Phát hiện </a:t>
            </a:r>
            <a:r>
              <a:rPr lang="vi-VN" sz="2400" b="1" dirty="0">
                <a:solidFill>
                  <a:schemeClr val="accent1">
                    <a:lumMod val="50000"/>
                  </a:schemeClr>
                </a:solidFill>
              </a:rPr>
              <a:t>cường độ ánh sáng môi trường</a:t>
            </a:r>
            <a:endParaRPr lang="vi-VN" sz="2400" dirty="0">
              <a:solidFill>
                <a:schemeClr val="accent1">
                  <a:lumMod val="50000"/>
                </a:schemeClr>
              </a:solidFill>
            </a:endParaRPr>
          </a:p>
          <a:p>
            <a:r>
              <a:rPr lang="vi-VN" sz="2400" dirty="0">
                <a:solidFill>
                  <a:schemeClr val="accent1">
                    <a:lumMod val="50000"/>
                  </a:schemeClr>
                </a:solidFill>
              </a:rPr>
              <a:t>Xác định trạng thái </a:t>
            </a:r>
            <a:r>
              <a:rPr lang="vi-VN" sz="2400" b="1" dirty="0">
                <a:solidFill>
                  <a:schemeClr val="accent1">
                    <a:lumMod val="50000"/>
                  </a:schemeClr>
                </a:solidFill>
              </a:rPr>
              <a:t>sáng / tối</a:t>
            </a:r>
            <a:endParaRPr lang="vi-VN" sz="2400" dirty="0">
              <a:solidFill>
                <a:schemeClr val="accent1">
                  <a:lumMod val="50000"/>
                </a:schemeClr>
              </a:solidFill>
            </a:endParaRPr>
          </a:p>
          <a:p>
            <a:r>
              <a:rPr lang="vi-VN" sz="2400" dirty="0">
                <a:solidFill>
                  <a:schemeClr val="accent1">
                    <a:lumMod val="50000"/>
                  </a:schemeClr>
                </a:solidFill>
              </a:rPr>
              <a:t>Ứng dụng: đèn tự động, nhà thông minh, Arduino – IoT</a:t>
            </a:r>
          </a:p>
          <a:p>
            <a:pPr algn="just">
              <a:lnSpc>
                <a:spcPts val="2667"/>
              </a:lnSpc>
              <a:spcBef>
                <a:spcPct val="0"/>
              </a:spcBef>
            </a:pPr>
            <a:endParaRPr lang="en-US" sz="2299" spc="-68" dirty="0">
              <a:solidFill>
                <a:srgbClr val="405D72"/>
              </a:solidFill>
              <a:latin typeface="Poppins"/>
              <a:ea typeface="Poppins"/>
              <a:cs typeface="Poppins"/>
              <a:sym typeface="Poppins"/>
            </a:endParaRPr>
          </a:p>
        </p:txBody>
      </p:sp>
      <p:sp>
        <p:nvSpPr>
          <p:cNvPr id="19" name="TextBox 19">
            <a:extLst>
              <a:ext uri="{FF2B5EF4-FFF2-40B4-BE49-F238E27FC236}">
                <a16:creationId xmlns:a16="http://schemas.microsoft.com/office/drawing/2014/main" id="{F98CE8DF-75FA-ADBA-AE9A-80B384551B6A}"/>
              </a:ext>
            </a:extLst>
          </p:cNvPr>
          <p:cNvSpPr txBox="1"/>
          <p:nvPr/>
        </p:nvSpPr>
        <p:spPr>
          <a:xfrm>
            <a:off x="8672109" y="3702959"/>
            <a:ext cx="9332300" cy="2778261"/>
          </a:xfrm>
          <a:prstGeom prst="rect">
            <a:avLst/>
          </a:prstGeom>
        </p:spPr>
        <p:txBody>
          <a:bodyPr lIns="0" tIns="0" rIns="0" bIns="0" rtlCol="0" anchor="t">
            <a:spAutoFit/>
          </a:bodyPr>
          <a:lstStyle/>
          <a:p>
            <a:pPr algn="just">
              <a:lnSpc>
                <a:spcPts val="2899"/>
              </a:lnSpc>
              <a:spcBef>
                <a:spcPct val="0"/>
              </a:spcBef>
            </a:pPr>
            <a:r>
              <a:rPr lang="en-US" sz="2499" b="1" spc="-74" dirty="0">
                <a:solidFill>
                  <a:srgbClr val="405D72"/>
                </a:solidFill>
                <a:latin typeface="Poppins Bold"/>
                <a:ea typeface="Poppins Bold"/>
                <a:cs typeface="Poppins Bold"/>
                <a:sym typeface="Poppins Bold"/>
              </a:rPr>
              <a:t>Thô</a:t>
            </a:r>
            <a:r>
              <a:rPr lang="en-US" sz="2499" b="1" u="none" strike="noStrike" spc="-74" dirty="0">
                <a:solidFill>
                  <a:srgbClr val="405D72"/>
                </a:solidFill>
                <a:latin typeface="Poppins Bold"/>
                <a:ea typeface="Poppins Bold"/>
                <a:cs typeface="Poppins Bold"/>
                <a:sym typeface="Poppins Bold"/>
              </a:rPr>
              <a:t>ng </a:t>
            </a:r>
            <a:r>
              <a:rPr lang="en-US" sz="2499" b="1" u="none" strike="noStrike" spc="-74" dirty="0" err="1">
                <a:solidFill>
                  <a:srgbClr val="405D72"/>
                </a:solidFill>
                <a:latin typeface="Poppins Bold"/>
                <a:ea typeface="Poppins Bold"/>
                <a:cs typeface="Poppins Bold"/>
                <a:sym typeface="Poppins Bold"/>
              </a:rPr>
              <a:t>số</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kỹ</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thuật</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cơ</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bản</a:t>
            </a:r>
            <a:r>
              <a:rPr lang="en-US" sz="2499" b="1" u="none" strike="noStrike" spc="-74" dirty="0">
                <a:solidFill>
                  <a:srgbClr val="405D72"/>
                </a:solidFill>
                <a:latin typeface="Poppins Bold"/>
                <a:ea typeface="Poppins Bold"/>
                <a:cs typeface="Poppins Bold"/>
                <a:sym typeface="Poppins Bold"/>
              </a:rPr>
              <a:t>:</a:t>
            </a:r>
          </a:p>
          <a:p>
            <a:r>
              <a:rPr lang="vi-VN" sz="2200" dirty="0">
                <a:solidFill>
                  <a:schemeClr val="accent1">
                    <a:lumMod val="50000"/>
                  </a:schemeClr>
                </a:solidFill>
              </a:rPr>
              <a:t>    Điện áp hoạt động: </a:t>
            </a:r>
            <a:r>
              <a:rPr lang="vi-VN" sz="2200" b="1" dirty="0">
                <a:solidFill>
                  <a:schemeClr val="accent1">
                    <a:lumMod val="50000"/>
                  </a:schemeClr>
                </a:solidFill>
              </a:rPr>
              <a:t>3.3 – 5V</a:t>
            </a:r>
            <a:r>
              <a:rPr lang="vi-VN" sz="2200" dirty="0">
                <a:solidFill>
                  <a:schemeClr val="accent1">
                    <a:lumMod val="50000"/>
                  </a:schemeClr>
                </a:solidFill>
              </a:rPr>
              <a:t> Dòng tiêu thụ: </a:t>
            </a:r>
            <a:r>
              <a:rPr lang="vi-VN" sz="2200" b="1" dirty="0">
                <a:solidFill>
                  <a:schemeClr val="accent1">
                    <a:lumMod val="50000"/>
                  </a:schemeClr>
                </a:solidFill>
              </a:rPr>
              <a:t>~20 mA</a:t>
            </a:r>
            <a:r>
              <a:rPr lang="vi-VN" sz="2200" dirty="0">
                <a:solidFill>
                  <a:schemeClr val="accent1">
                    <a:lumMod val="50000"/>
                  </a:schemeClr>
                </a:solidFill>
              </a:rPr>
              <a:t> IC so sánh: </a:t>
            </a:r>
            <a:r>
              <a:rPr lang="vi-VN" sz="2200" b="1" dirty="0">
                <a:solidFill>
                  <a:schemeClr val="accent1">
                    <a:lumMod val="50000"/>
                  </a:schemeClr>
                </a:solidFill>
              </a:rPr>
              <a:t>LM393</a:t>
            </a:r>
            <a:endParaRPr lang="vi-VN" sz="2200" dirty="0">
              <a:solidFill>
                <a:schemeClr val="accent1">
                  <a:lumMod val="50000"/>
                </a:schemeClr>
              </a:solidFill>
            </a:endParaRPr>
          </a:p>
          <a:p>
            <a:r>
              <a:rPr lang="vi-VN" sz="2200" dirty="0">
                <a:solidFill>
                  <a:schemeClr val="accent1">
                    <a:lumMod val="50000"/>
                  </a:schemeClr>
                </a:solidFill>
              </a:rPr>
              <a:t>    Cảm biến: </a:t>
            </a:r>
            <a:r>
              <a:rPr lang="vi-VN" sz="2200" b="1" dirty="0">
                <a:solidFill>
                  <a:schemeClr val="accent1">
                    <a:lumMod val="50000"/>
                  </a:schemeClr>
                </a:solidFill>
              </a:rPr>
              <a:t>Quang trở (LDR)</a:t>
            </a:r>
            <a:endParaRPr lang="vi-VN" sz="2200" dirty="0">
              <a:solidFill>
                <a:schemeClr val="accent1">
                  <a:lumMod val="50000"/>
                </a:schemeClr>
              </a:solidFill>
            </a:endParaRPr>
          </a:p>
          <a:p>
            <a:r>
              <a:rPr lang="vi-VN" sz="2200" dirty="0">
                <a:solidFill>
                  <a:schemeClr val="accent1">
                    <a:lumMod val="50000"/>
                  </a:schemeClr>
                </a:solidFill>
              </a:rPr>
              <a:t>    Ngõ ra:</a:t>
            </a:r>
          </a:p>
          <a:p>
            <a:pPr lvl="1"/>
            <a:r>
              <a:rPr lang="vi-VN" sz="2200" b="1" dirty="0">
                <a:solidFill>
                  <a:schemeClr val="accent1">
                    <a:lumMod val="50000"/>
                  </a:schemeClr>
                </a:solidFill>
              </a:rPr>
              <a:t>        AO</a:t>
            </a:r>
            <a:r>
              <a:rPr lang="vi-VN" sz="2200" dirty="0">
                <a:solidFill>
                  <a:schemeClr val="accent1">
                    <a:lumMod val="50000"/>
                  </a:schemeClr>
                </a:solidFill>
              </a:rPr>
              <a:t>: Analog</a:t>
            </a:r>
          </a:p>
          <a:p>
            <a:pPr lvl="1"/>
            <a:r>
              <a:rPr lang="vi-VN" sz="2200" b="1" dirty="0">
                <a:solidFill>
                  <a:schemeClr val="accent1">
                    <a:lumMod val="50000"/>
                  </a:schemeClr>
                </a:solidFill>
              </a:rPr>
              <a:t>        DO</a:t>
            </a:r>
            <a:r>
              <a:rPr lang="vi-VN" sz="2200" dirty="0">
                <a:solidFill>
                  <a:schemeClr val="accent1">
                    <a:lumMod val="50000"/>
                  </a:schemeClr>
                </a:solidFill>
              </a:rPr>
              <a:t>: Digital (HIGH/LOW)</a:t>
            </a:r>
          </a:p>
          <a:p>
            <a:r>
              <a:rPr lang="vi-VN" sz="2200" dirty="0">
                <a:solidFill>
                  <a:schemeClr val="accent1">
                    <a:lumMod val="50000"/>
                  </a:schemeClr>
                </a:solidFill>
              </a:rPr>
              <a:t>     Có </a:t>
            </a:r>
            <a:r>
              <a:rPr lang="vi-VN" sz="2200" b="1" dirty="0">
                <a:solidFill>
                  <a:schemeClr val="accent1">
                    <a:lumMod val="50000"/>
                  </a:schemeClr>
                </a:solidFill>
              </a:rPr>
              <a:t>biến trở chỉnh ngưỡng</a:t>
            </a:r>
            <a:endParaRPr lang="vi-VN" sz="2200" dirty="0">
              <a:solidFill>
                <a:schemeClr val="accent1">
                  <a:lumMod val="50000"/>
                </a:schemeClr>
              </a:solidFill>
            </a:endParaRPr>
          </a:p>
          <a:p>
            <a:pPr marL="0" lvl="1" indent="0" algn="just">
              <a:lnSpc>
                <a:spcPts val="2899"/>
              </a:lnSpc>
              <a:spcBef>
                <a:spcPct val="0"/>
              </a:spcBef>
            </a:pPr>
            <a:endParaRPr lang="en-US" sz="2499" u="none" strike="noStrike" spc="-74" dirty="0">
              <a:solidFill>
                <a:srgbClr val="405D72"/>
              </a:solidFill>
              <a:latin typeface="Poppins"/>
              <a:ea typeface="Poppins"/>
              <a:cs typeface="Poppins"/>
              <a:sym typeface="Poppins"/>
            </a:endParaRPr>
          </a:p>
        </p:txBody>
      </p:sp>
      <p:sp>
        <p:nvSpPr>
          <p:cNvPr id="20" name="TextBox 20">
            <a:extLst>
              <a:ext uri="{FF2B5EF4-FFF2-40B4-BE49-F238E27FC236}">
                <a16:creationId xmlns:a16="http://schemas.microsoft.com/office/drawing/2014/main" id="{30CD0200-A4E1-9C8C-D044-34C74E9ADC93}"/>
              </a:ext>
            </a:extLst>
          </p:cNvPr>
          <p:cNvSpPr txBox="1"/>
          <p:nvPr/>
        </p:nvSpPr>
        <p:spPr>
          <a:xfrm>
            <a:off x="8875597" y="6611259"/>
            <a:ext cx="8597184" cy="2470356"/>
          </a:xfrm>
          <a:prstGeom prst="rect">
            <a:avLst/>
          </a:prstGeom>
        </p:spPr>
        <p:txBody>
          <a:bodyPr lIns="0" tIns="0" rIns="0" bIns="0" rtlCol="0" anchor="t">
            <a:spAutoFit/>
          </a:bodyPr>
          <a:lstStyle/>
          <a:p>
            <a:pPr algn="just">
              <a:lnSpc>
                <a:spcPts val="2895"/>
              </a:lnSpc>
              <a:spcBef>
                <a:spcPct val="0"/>
              </a:spcBef>
            </a:pPr>
            <a:r>
              <a:rPr lang="en-US" sz="2496" b="1" spc="-74" dirty="0" err="1">
                <a:solidFill>
                  <a:srgbClr val="405D72"/>
                </a:solidFill>
                <a:latin typeface="Poppins Bold"/>
                <a:ea typeface="Poppins Bold"/>
                <a:cs typeface="Poppins Bold"/>
                <a:sym typeface="Poppins Bold"/>
              </a:rPr>
              <a:t>Nguyên</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lý</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hoạt</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động</a:t>
            </a:r>
            <a:r>
              <a:rPr lang="en-US" sz="2496" b="1" spc="-74" dirty="0">
                <a:solidFill>
                  <a:srgbClr val="405D72"/>
                </a:solidFill>
                <a:latin typeface="Poppins Bold"/>
                <a:ea typeface="Poppins Bold"/>
                <a:cs typeface="Poppins Bold"/>
                <a:sym typeface="Poppins Bold"/>
              </a:rPr>
              <a:t>:</a:t>
            </a:r>
          </a:p>
          <a:p>
            <a:r>
              <a:rPr lang="en-US" sz="2496" b="1" spc="-74" dirty="0">
                <a:solidFill>
                  <a:srgbClr val="405D72"/>
                </a:solidFill>
                <a:latin typeface="Poppins Bold"/>
                <a:ea typeface="Poppins Bold"/>
                <a:cs typeface="Poppins Bold"/>
                <a:sym typeface="Poppins Bold"/>
              </a:rPr>
              <a:t>      </a:t>
            </a:r>
            <a:r>
              <a:rPr lang="en-US" sz="2800" dirty="0" err="1">
                <a:solidFill>
                  <a:schemeClr val="accent1">
                    <a:lumMod val="50000"/>
                  </a:schemeClr>
                </a:solidFill>
              </a:rPr>
              <a:t>Ánh</a:t>
            </a:r>
            <a:r>
              <a:rPr lang="en-US" sz="2800" dirty="0">
                <a:solidFill>
                  <a:schemeClr val="accent1">
                    <a:lumMod val="50000"/>
                  </a:schemeClr>
                </a:solidFill>
              </a:rPr>
              <a:t> </a:t>
            </a:r>
            <a:r>
              <a:rPr lang="en-US" sz="2800" dirty="0" err="1">
                <a:solidFill>
                  <a:schemeClr val="accent1">
                    <a:lumMod val="50000"/>
                  </a:schemeClr>
                </a:solidFill>
              </a:rPr>
              <a:t>sáng</a:t>
            </a:r>
            <a:r>
              <a:rPr lang="en-US" sz="2800" dirty="0">
                <a:solidFill>
                  <a:schemeClr val="accent1">
                    <a:lumMod val="50000"/>
                  </a:schemeClr>
                </a:solidFill>
              </a:rPr>
              <a:t> </a:t>
            </a:r>
            <a:r>
              <a:rPr lang="en-US" sz="2800" b="1" dirty="0" err="1">
                <a:solidFill>
                  <a:schemeClr val="accent1">
                    <a:lumMod val="50000"/>
                  </a:schemeClr>
                </a:solidFill>
              </a:rPr>
              <a:t>mạnh</a:t>
            </a:r>
            <a:r>
              <a:rPr lang="en-US" sz="2800" dirty="0">
                <a:solidFill>
                  <a:schemeClr val="accent1">
                    <a:lumMod val="50000"/>
                  </a:schemeClr>
                </a:solidFill>
              </a:rPr>
              <a:t> → </a:t>
            </a:r>
            <a:r>
              <a:rPr lang="en-US" sz="2800" dirty="0" err="1">
                <a:solidFill>
                  <a:schemeClr val="accent1">
                    <a:lumMod val="50000"/>
                  </a:schemeClr>
                </a:solidFill>
              </a:rPr>
              <a:t>điện</a:t>
            </a:r>
            <a:r>
              <a:rPr lang="en-US" sz="2800" dirty="0">
                <a:solidFill>
                  <a:schemeClr val="accent1">
                    <a:lumMod val="50000"/>
                  </a:schemeClr>
                </a:solidFill>
              </a:rPr>
              <a:t> </a:t>
            </a:r>
            <a:r>
              <a:rPr lang="en-US" sz="2800" dirty="0" err="1">
                <a:solidFill>
                  <a:schemeClr val="accent1">
                    <a:lumMod val="50000"/>
                  </a:schemeClr>
                </a:solidFill>
              </a:rPr>
              <a:t>trở</a:t>
            </a:r>
            <a:r>
              <a:rPr lang="en-US" sz="2800" dirty="0">
                <a:solidFill>
                  <a:schemeClr val="accent1">
                    <a:lumMod val="50000"/>
                  </a:schemeClr>
                </a:solidFill>
              </a:rPr>
              <a:t> LDR </a:t>
            </a:r>
            <a:r>
              <a:rPr lang="en-US" sz="2800" b="1" dirty="0" err="1">
                <a:solidFill>
                  <a:schemeClr val="accent1">
                    <a:lumMod val="50000"/>
                  </a:schemeClr>
                </a:solidFill>
              </a:rPr>
              <a:t>giảm</a:t>
            </a:r>
            <a:endParaRPr lang="en-US" sz="2800" dirty="0">
              <a:solidFill>
                <a:schemeClr val="accent1">
                  <a:lumMod val="50000"/>
                </a:schemeClr>
              </a:solidFill>
            </a:endParaRPr>
          </a:p>
          <a:p>
            <a:r>
              <a:rPr lang="en-US" sz="2800" dirty="0">
                <a:solidFill>
                  <a:schemeClr val="accent1">
                    <a:lumMod val="50000"/>
                  </a:schemeClr>
                </a:solidFill>
              </a:rPr>
              <a:t>    </a:t>
            </a:r>
            <a:r>
              <a:rPr lang="en-US" sz="2800" dirty="0" err="1">
                <a:solidFill>
                  <a:schemeClr val="accent1">
                    <a:lumMod val="50000"/>
                  </a:schemeClr>
                </a:solidFill>
              </a:rPr>
              <a:t>Ánh</a:t>
            </a:r>
            <a:r>
              <a:rPr lang="en-US" sz="2800" dirty="0">
                <a:solidFill>
                  <a:schemeClr val="accent1">
                    <a:lumMod val="50000"/>
                  </a:schemeClr>
                </a:solidFill>
              </a:rPr>
              <a:t> </a:t>
            </a:r>
            <a:r>
              <a:rPr lang="en-US" sz="2800" dirty="0" err="1">
                <a:solidFill>
                  <a:schemeClr val="accent1">
                    <a:lumMod val="50000"/>
                  </a:schemeClr>
                </a:solidFill>
              </a:rPr>
              <a:t>sáng</a:t>
            </a:r>
            <a:r>
              <a:rPr lang="en-US" sz="2800" dirty="0">
                <a:solidFill>
                  <a:schemeClr val="accent1">
                    <a:lumMod val="50000"/>
                  </a:schemeClr>
                </a:solidFill>
              </a:rPr>
              <a:t> </a:t>
            </a:r>
            <a:r>
              <a:rPr lang="en-US" sz="2800" b="1" dirty="0" err="1">
                <a:solidFill>
                  <a:schemeClr val="accent1">
                    <a:lumMod val="50000"/>
                  </a:schemeClr>
                </a:solidFill>
              </a:rPr>
              <a:t>yếu</a:t>
            </a:r>
            <a:r>
              <a:rPr lang="en-US" sz="2800" dirty="0">
                <a:solidFill>
                  <a:schemeClr val="accent1">
                    <a:lumMod val="50000"/>
                  </a:schemeClr>
                </a:solidFill>
              </a:rPr>
              <a:t> → </a:t>
            </a:r>
            <a:r>
              <a:rPr lang="en-US" sz="2800" dirty="0" err="1">
                <a:solidFill>
                  <a:schemeClr val="accent1">
                    <a:lumMod val="50000"/>
                  </a:schemeClr>
                </a:solidFill>
              </a:rPr>
              <a:t>điện</a:t>
            </a:r>
            <a:r>
              <a:rPr lang="en-US" sz="2800" dirty="0">
                <a:solidFill>
                  <a:schemeClr val="accent1">
                    <a:lumMod val="50000"/>
                  </a:schemeClr>
                </a:solidFill>
              </a:rPr>
              <a:t> </a:t>
            </a:r>
            <a:r>
              <a:rPr lang="en-US" sz="2800" dirty="0" err="1">
                <a:solidFill>
                  <a:schemeClr val="accent1">
                    <a:lumMod val="50000"/>
                  </a:schemeClr>
                </a:solidFill>
              </a:rPr>
              <a:t>trở</a:t>
            </a:r>
            <a:r>
              <a:rPr lang="en-US" sz="2800" dirty="0">
                <a:solidFill>
                  <a:schemeClr val="accent1">
                    <a:lumMod val="50000"/>
                  </a:schemeClr>
                </a:solidFill>
              </a:rPr>
              <a:t> LDR </a:t>
            </a:r>
            <a:r>
              <a:rPr lang="en-US" sz="2800" b="1" dirty="0" err="1">
                <a:solidFill>
                  <a:schemeClr val="accent1">
                    <a:lumMod val="50000"/>
                  </a:schemeClr>
                </a:solidFill>
              </a:rPr>
              <a:t>tăng</a:t>
            </a:r>
            <a:endParaRPr lang="en-US" sz="2800" dirty="0">
              <a:solidFill>
                <a:schemeClr val="accent1">
                  <a:lumMod val="50000"/>
                </a:schemeClr>
              </a:solidFill>
            </a:endParaRPr>
          </a:p>
          <a:p>
            <a:r>
              <a:rPr lang="en-US" sz="2800" dirty="0">
                <a:solidFill>
                  <a:schemeClr val="accent1">
                    <a:lumMod val="50000"/>
                  </a:schemeClr>
                </a:solidFill>
              </a:rPr>
              <a:t>    LM393 so </a:t>
            </a:r>
            <a:r>
              <a:rPr lang="en-US" sz="2800" dirty="0" err="1">
                <a:solidFill>
                  <a:schemeClr val="accent1">
                    <a:lumMod val="50000"/>
                  </a:schemeClr>
                </a:solidFill>
              </a:rPr>
              <a:t>sánh</a:t>
            </a:r>
            <a:r>
              <a:rPr lang="en-US" sz="2800" dirty="0">
                <a:solidFill>
                  <a:schemeClr val="accent1">
                    <a:lumMod val="50000"/>
                  </a:schemeClr>
                </a:solidFill>
              </a:rPr>
              <a:t> </a:t>
            </a:r>
            <a:r>
              <a:rPr lang="en-US" sz="2800" dirty="0" err="1">
                <a:solidFill>
                  <a:schemeClr val="accent1">
                    <a:lumMod val="50000"/>
                  </a:schemeClr>
                </a:solidFill>
              </a:rPr>
              <a:t>tín</a:t>
            </a:r>
            <a:r>
              <a:rPr lang="en-US" sz="2800" dirty="0">
                <a:solidFill>
                  <a:schemeClr val="accent1">
                    <a:lumMod val="50000"/>
                  </a:schemeClr>
                </a:solidFill>
              </a:rPr>
              <a:t> </a:t>
            </a:r>
            <a:r>
              <a:rPr lang="en-US" sz="2800" dirty="0" err="1">
                <a:solidFill>
                  <a:schemeClr val="accent1">
                    <a:lumMod val="50000"/>
                  </a:schemeClr>
                </a:solidFill>
              </a:rPr>
              <a:t>hiệu</a:t>
            </a:r>
            <a:r>
              <a:rPr lang="en-US" sz="2800" dirty="0">
                <a:solidFill>
                  <a:schemeClr val="accent1">
                    <a:lumMod val="50000"/>
                  </a:schemeClr>
                </a:solidFill>
              </a:rPr>
              <a:t> → </a:t>
            </a:r>
            <a:r>
              <a:rPr lang="en-US" sz="2800" dirty="0" err="1">
                <a:solidFill>
                  <a:schemeClr val="accent1">
                    <a:lumMod val="50000"/>
                  </a:schemeClr>
                </a:solidFill>
              </a:rPr>
              <a:t>xuất</a:t>
            </a:r>
            <a:r>
              <a:rPr lang="en-US" sz="2800" dirty="0">
                <a:solidFill>
                  <a:schemeClr val="accent1">
                    <a:lumMod val="50000"/>
                  </a:schemeClr>
                </a:solidFill>
              </a:rPr>
              <a:t> </a:t>
            </a:r>
            <a:r>
              <a:rPr lang="en-US" sz="2800" dirty="0" err="1">
                <a:solidFill>
                  <a:schemeClr val="accent1">
                    <a:lumMod val="50000"/>
                  </a:schemeClr>
                </a:solidFill>
              </a:rPr>
              <a:t>ra</a:t>
            </a:r>
            <a:r>
              <a:rPr lang="en-US" sz="2800" dirty="0">
                <a:solidFill>
                  <a:schemeClr val="accent1">
                    <a:lumMod val="50000"/>
                  </a:schemeClr>
                </a:solidFill>
              </a:rPr>
              <a:t> </a:t>
            </a:r>
            <a:r>
              <a:rPr lang="en-US" sz="2800" b="1" dirty="0">
                <a:solidFill>
                  <a:schemeClr val="accent1">
                    <a:lumMod val="50000"/>
                  </a:schemeClr>
                </a:solidFill>
              </a:rPr>
              <a:t>AO / DO</a:t>
            </a:r>
            <a:endParaRPr lang="en-US" sz="2800" dirty="0">
              <a:solidFill>
                <a:schemeClr val="accent1">
                  <a:lumMod val="50000"/>
                </a:schemeClr>
              </a:solidFill>
            </a:endParaRPr>
          </a:p>
          <a:p>
            <a:endParaRPr lang="en-US" sz="2800" dirty="0">
              <a:solidFill>
                <a:schemeClr val="tx2"/>
              </a:solidFill>
            </a:endParaRPr>
          </a:p>
          <a:p>
            <a:pPr algn="just">
              <a:lnSpc>
                <a:spcPts val="2895"/>
              </a:lnSpc>
              <a:spcBef>
                <a:spcPct val="0"/>
              </a:spcBef>
            </a:pPr>
            <a:endParaRPr lang="en-US" sz="2496" spc="-74" dirty="0">
              <a:solidFill>
                <a:srgbClr val="405D72"/>
              </a:solidFill>
              <a:latin typeface="Poppins"/>
              <a:ea typeface="Poppins"/>
              <a:cs typeface="Poppins"/>
              <a:sym typeface="Poppins"/>
            </a:endParaRPr>
          </a:p>
        </p:txBody>
      </p:sp>
      <p:sp>
        <p:nvSpPr>
          <p:cNvPr id="22" name="TextBox 21">
            <a:extLst>
              <a:ext uri="{FF2B5EF4-FFF2-40B4-BE49-F238E27FC236}">
                <a16:creationId xmlns:a16="http://schemas.microsoft.com/office/drawing/2014/main" id="{E72CC7A3-1E68-C423-08AE-79CA51AA69C5}"/>
              </a:ext>
            </a:extLst>
          </p:cNvPr>
          <p:cNvSpPr txBox="1"/>
          <p:nvPr/>
        </p:nvSpPr>
        <p:spPr>
          <a:xfrm>
            <a:off x="13379824" y="618565"/>
            <a:ext cx="184731" cy="369332"/>
          </a:xfrm>
          <a:prstGeom prst="rect">
            <a:avLst/>
          </a:prstGeom>
          <a:noFill/>
        </p:spPr>
        <p:txBody>
          <a:bodyPr wrap="none" rtlCol="0">
            <a:spAutoFit/>
          </a:bodyPr>
          <a:lstStyle/>
          <a:p>
            <a:endParaRPr lang="en-VN" dirty="0"/>
          </a:p>
        </p:txBody>
      </p:sp>
      <p:pic>
        <p:nvPicPr>
          <p:cNvPr id="12" name="Picture 2" descr="Cảm biến ánh sáng là gì? phân loại và ứng dụng của cảm biến ánh sáng">
            <a:extLst>
              <a:ext uri="{FF2B5EF4-FFF2-40B4-BE49-F238E27FC236}">
                <a16:creationId xmlns:a16="http://schemas.microsoft.com/office/drawing/2014/main" id="{57776C48-9541-11B8-E8A8-511BC2146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81617"/>
            <a:ext cx="5614144" cy="520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97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F24F9-3320-03B1-D983-8510E30E001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9DC3897-1533-7CE6-2DDD-5F7FFF883648}"/>
              </a:ext>
            </a:extLst>
          </p:cNvPr>
          <p:cNvGrpSpPr/>
          <p:nvPr/>
        </p:nvGrpSpPr>
        <p:grpSpPr>
          <a:xfrm>
            <a:off x="0" y="0"/>
            <a:ext cx="6858039" cy="10287000"/>
            <a:chOff x="0" y="0"/>
            <a:chExt cx="1806232" cy="2709333"/>
          </a:xfrm>
        </p:grpSpPr>
        <p:sp>
          <p:nvSpPr>
            <p:cNvPr id="3" name="Freeform 3">
              <a:extLst>
                <a:ext uri="{FF2B5EF4-FFF2-40B4-BE49-F238E27FC236}">
                  <a16:creationId xmlns:a16="http://schemas.microsoft.com/office/drawing/2014/main" id="{19A8662D-6A40-85E5-2056-4D442AABBEE5}"/>
                </a:ext>
              </a:extLst>
            </p:cNvPr>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a:extLst>
                <a:ext uri="{FF2B5EF4-FFF2-40B4-BE49-F238E27FC236}">
                  <a16:creationId xmlns:a16="http://schemas.microsoft.com/office/drawing/2014/main" id="{65BCE4CA-DB05-9F9F-7F60-D18CA79D9820}"/>
                </a:ext>
              </a:extLst>
            </p:cNvPr>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a:extLst>
              <a:ext uri="{FF2B5EF4-FFF2-40B4-BE49-F238E27FC236}">
                <a16:creationId xmlns:a16="http://schemas.microsoft.com/office/drawing/2014/main" id="{DF76995D-20A3-DB7D-C6D8-DFF6B9E39DF0}"/>
              </a:ext>
            </a:extLst>
          </p:cNvPr>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a:extLst>
              <a:ext uri="{FF2B5EF4-FFF2-40B4-BE49-F238E27FC236}">
                <a16:creationId xmlns:a16="http://schemas.microsoft.com/office/drawing/2014/main" id="{2FE2DE18-703E-7C46-7429-B0F64D7ACB55}"/>
              </a:ext>
            </a:extLst>
          </p:cNvPr>
          <p:cNvGrpSpPr/>
          <p:nvPr/>
        </p:nvGrpSpPr>
        <p:grpSpPr>
          <a:xfrm>
            <a:off x="7431974" y="1693565"/>
            <a:ext cx="947223" cy="871397"/>
            <a:chOff x="0" y="0"/>
            <a:chExt cx="249474" cy="229504"/>
          </a:xfrm>
        </p:grpSpPr>
        <p:sp>
          <p:nvSpPr>
            <p:cNvPr id="7" name="Freeform 7">
              <a:extLst>
                <a:ext uri="{FF2B5EF4-FFF2-40B4-BE49-F238E27FC236}">
                  <a16:creationId xmlns:a16="http://schemas.microsoft.com/office/drawing/2014/main" id="{B65EB1B1-02E6-9954-BE57-5834B77B3213}"/>
                </a:ext>
              </a:extLst>
            </p:cNvPr>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a:extLst>
                <a:ext uri="{FF2B5EF4-FFF2-40B4-BE49-F238E27FC236}">
                  <a16:creationId xmlns:a16="http://schemas.microsoft.com/office/drawing/2014/main" id="{92376583-D8D1-641C-C08A-EF810B3B21FE}"/>
                </a:ext>
              </a:extLst>
            </p:cNvPr>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a:extLst>
              <a:ext uri="{FF2B5EF4-FFF2-40B4-BE49-F238E27FC236}">
                <a16:creationId xmlns:a16="http://schemas.microsoft.com/office/drawing/2014/main" id="{683BAE2B-8D3F-8225-04C4-AA1D1707C2BF}"/>
              </a:ext>
            </a:extLst>
          </p:cNvPr>
          <p:cNvGrpSpPr/>
          <p:nvPr/>
        </p:nvGrpSpPr>
        <p:grpSpPr>
          <a:xfrm>
            <a:off x="7431974" y="3712484"/>
            <a:ext cx="947223" cy="871397"/>
            <a:chOff x="0" y="0"/>
            <a:chExt cx="249474" cy="229504"/>
          </a:xfrm>
        </p:grpSpPr>
        <p:sp>
          <p:nvSpPr>
            <p:cNvPr id="10" name="Freeform 10">
              <a:extLst>
                <a:ext uri="{FF2B5EF4-FFF2-40B4-BE49-F238E27FC236}">
                  <a16:creationId xmlns:a16="http://schemas.microsoft.com/office/drawing/2014/main" id="{EEA4F229-82B1-AA4B-BE26-01E304982AC1}"/>
                </a:ext>
              </a:extLst>
            </p:cNvPr>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a:extLst>
                <a:ext uri="{FF2B5EF4-FFF2-40B4-BE49-F238E27FC236}">
                  <a16:creationId xmlns:a16="http://schemas.microsoft.com/office/drawing/2014/main" id="{0B7AAB69-82FF-5887-C61B-F0904A02EE9F}"/>
                </a:ext>
              </a:extLst>
            </p:cNvPr>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4" name="Group 14">
            <a:extLst>
              <a:ext uri="{FF2B5EF4-FFF2-40B4-BE49-F238E27FC236}">
                <a16:creationId xmlns:a16="http://schemas.microsoft.com/office/drawing/2014/main" id="{7F06DCEB-E1C0-B2DD-41AB-F5DB1F4C8B96}"/>
              </a:ext>
            </a:extLst>
          </p:cNvPr>
          <p:cNvGrpSpPr/>
          <p:nvPr/>
        </p:nvGrpSpPr>
        <p:grpSpPr>
          <a:xfrm>
            <a:off x="7527384" y="6077827"/>
            <a:ext cx="947223" cy="871397"/>
            <a:chOff x="0" y="0"/>
            <a:chExt cx="249474" cy="229504"/>
          </a:xfrm>
        </p:grpSpPr>
        <p:sp>
          <p:nvSpPr>
            <p:cNvPr id="15" name="Freeform 15">
              <a:extLst>
                <a:ext uri="{FF2B5EF4-FFF2-40B4-BE49-F238E27FC236}">
                  <a16:creationId xmlns:a16="http://schemas.microsoft.com/office/drawing/2014/main" id="{A7429271-719C-53B8-7B63-C822C59FB4DC}"/>
                </a:ext>
              </a:extLst>
            </p:cNvPr>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a:extLst>
                <a:ext uri="{FF2B5EF4-FFF2-40B4-BE49-F238E27FC236}">
                  <a16:creationId xmlns:a16="http://schemas.microsoft.com/office/drawing/2014/main" id="{0C04A701-FA3E-7713-9015-C476DFC7A0FF}"/>
                </a:ext>
              </a:extLst>
            </p:cNvPr>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a:extLst>
              <a:ext uri="{FF2B5EF4-FFF2-40B4-BE49-F238E27FC236}">
                <a16:creationId xmlns:a16="http://schemas.microsoft.com/office/drawing/2014/main" id="{1573CDEF-4249-0F58-3473-44863C05D76C}"/>
              </a:ext>
            </a:extLst>
          </p:cNvPr>
          <p:cNvSpPr txBox="1"/>
          <p:nvPr/>
        </p:nvSpPr>
        <p:spPr>
          <a:xfrm>
            <a:off x="8000995" y="468255"/>
            <a:ext cx="9813393" cy="725840"/>
          </a:xfrm>
          <a:prstGeom prst="rect">
            <a:avLst/>
          </a:prstGeom>
        </p:spPr>
        <p:txBody>
          <a:bodyPr lIns="0" tIns="0" rIns="0" bIns="0" rtlCol="0" anchor="t">
            <a:spAutoFit/>
          </a:bodyPr>
          <a:lstStyle/>
          <a:p>
            <a:pPr algn="l">
              <a:lnSpc>
                <a:spcPts val="6019"/>
              </a:lnSpc>
            </a:pPr>
            <a:r>
              <a:rPr lang="en-US" sz="4299" dirty="0">
                <a:solidFill>
                  <a:srgbClr val="405D72"/>
                </a:solidFill>
                <a:latin typeface="Anton"/>
                <a:ea typeface="Anton"/>
                <a:cs typeface="Anton"/>
                <a:sym typeface="Anton"/>
              </a:rPr>
              <a:t>2.1  </a:t>
            </a:r>
            <a:r>
              <a:rPr lang="en-US" sz="4400" b="1" dirty="0" err="1">
                <a:solidFill>
                  <a:schemeClr val="tx2"/>
                </a:solidFill>
                <a:latin typeface="Google Sans"/>
                <a:ea typeface="Anton"/>
                <a:cs typeface="Anton"/>
                <a:sym typeface="Anton"/>
              </a:rPr>
              <a:t>Cảm</a:t>
            </a:r>
            <a:r>
              <a:rPr lang="en-US" sz="4400" b="1" dirty="0">
                <a:solidFill>
                  <a:schemeClr val="tx2"/>
                </a:solidFill>
                <a:latin typeface="Google Sans"/>
                <a:ea typeface="Anton"/>
                <a:cs typeface="Anton"/>
                <a:sym typeface="Anton"/>
              </a:rPr>
              <a:t> </a:t>
            </a:r>
            <a:r>
              <a:rPr lang="en-US" sz="4400" b="1" dirty="0" err="1">
                <a:solidFill>
                  <a:schemeClr val="tx2"/>
                </a:solidFill>
                <a:latin typeface="Google Sans"/>
                <a:ea typeface="Anton"/>
                <a:cs typeface="Anton"/>
                <a:sym typeface="Anton"/>
              </a:rPr>
              <a:t>biến</a:t>
            </a:r>
            <a:r>
              <a:rPr lang="en-US" sz="4400" b="1" dirty="0">
                <a:solidFill>
                  <a:schemeClr val="tx2"/>
                </a:solidFill>
                <a:latin typeface="Google Sans"/>
                <a:ea typeface="Anton"/>
                <a:cs typeface="Anton"/>
                <a:sym typeface="Anton"/>
              </a:rPr>
              <a:t> </a:t>
            </a:r>
            <a:r>
              <a:rPr lang="en-US" sz="4400" b="1" dirty="0" err="1">
                <a:solidFill>
                  <a:schemeClr val="tx2"/>
                </a:solidFill>
                <a:latin typeface="Google Sans"/>
                <a:ea typeface="Anton"/>
                <a:cs typeface="Anton"/>
                <a:sym typeface="Anton"/>
              </a:rPr>
              <a:t>nhiệt</a:t>
            </a:r>
            <a:r>
              <a:rPr lang="en-US" sz="4400" b="1" dirty="0">
                <a:solidFill>
                  <a:schemeClr val="tx2"/>
                </a:solidFill>
                <a:latin typeface="Google Sans"/>
                <a:ea typeface="Anton"/>
                <a:cs typeface="Anton"/>
                <a:sym typeface="Anton"/>
              </a:rPr>
              <a:t> </a:t>
            </a:r>
            <a:r>
              <a:rPr lang="en-US" sz="4400" b="1" dirty="0" err="1">
                <a:solidFill>
                  <a:schemeClr val="tx2"/>
                </a:solidFill>
                <a:latin typeface="Google Sans"/>
                <a:ea typeface="Anton"/>
                <a:cs typeface="Anton"/>
                <a:sym typeface="Anton"/>
              </a:rPr>
              <a:t>độ</a:t>
            </a:r>
            <a:r>
              <a:rPr lang="en-US" sz="4400" b="1" dirty="0">
                <a:solidFill>
                  <a:schemeClr val="tx2"/>
                </a:solidFill>
                <a:latin typeface="Google Sans"/>
                <a:ea typeface="Anton"/>
                <a:cs typeface="Anton"/>
                <a:sym typeface="Anton"/>
              </a:rPr>
              <a:t> </a:t>
            </a:r>
            <a:r>
              <a:rPr lang="en-US" sz="4400" b="1" dirty="0" err="1">
                <a:solidFill>
                  <a:schemeClr val="tx2"/>
                </a:solidFill>
                <a:latin typeface="Google Sans"/>
                <a:ea typeface="Anton"/>
                <a:cs typeface="Anton"/>
                <a:sym typeface="Anton"/>
              </a:rPr>
              <a:t>và</a:t>
            </a:r>
            <a:r>
              <a:rPr lang="en-US" sz="4400" b="1" dirty="0">
                <a:solidFill>
                  <a:schemeClr val="tx2"/>
                </a:solidFill>
                <a:latin typeface="Google Sans"/>
                <a:ea typeface="Anton"/>
                <a:cs typeface="Anton"/>
                <a:sym typeface="Anton"/>
              </a:rPr>
              <a:t> </a:t>
            </a:r>
            <a:r>
              <a:rPr lang="en-US" sz="4400" b="1" dirty="0" err="1">
                <a:solidFill>
                  <a:schemeClr val="tx2"/>
                </a:solidFill>
                <a:latin typeface="Google Sans"/>
                <a:ea typeface="Anton"/>
                <a:cs typeface="Anton"/>
                <a:sym typeface="Anton"/>
              </a:rPr>
              <a:t>độ</a:t>
            </a:r>
            <a:r>
              <a:rPr lang="en-US" sz="4400" b="1" dirty="0">
                <a:solidFill>
                  <a:schemeClr val="tx2"/>
                </a:solidFill>
                <a:latin typeface="Google Sans"/>
                <a:ea typeface="Anton"/>
                <a:cs typeface="Anton"/>
                <a:sym typeface="Anton"/>
              </a:rPr>
              <a:t> </a:t>
            </a:r>
            <a:r>
              <a:rPr lang="en-US" sz="4400" b="1" dirty="0" err="1">
                <a:solidFill>
                  <a:schemeClr val="tx2"/>
                </a:solidFill>
                <a:latin typeface="Google Sans"/>
                <a:ea typeface="Anton"/>
                <a:cs typeface="Anton"/>
                <a:sym typeface="Anton"/>
              </a:rPr>
              <a:t>ẩm</a:t>
            </a:r>
            <a:r>
              <a:rPr lang="en-US" sz="4400" b="1" dirty="0">
                <a:solidFill>
                  <a:schemeClr val="tx2"/>
                </a:solidFill>
                <a:latin typeface="Google Sans"/>
                <a:ea typeface="Anton"/>
                <a:cs typeface="Anton"/>
                <a:sym typeface="Anton"/>
              </a:rPr>
              <a:t> DHT11</a:t>
            </a:r>
            <a:r>
              <a:rPr lang="en-US" sz="4400" b="1" i="0" dirty="0">
                <a:solidFill>
                  <a:schemeClr val="tx2"/>
                </a:solidFill>
                <a:effectLst/>
                <a:latin typeface="Google Sans"/>
              </a:rPr>
              <a:t> </a:t>
            </a:r>
            <a:endParaRPr lang="en-US" sz="4299" dirty="0">
              <a:solidFill>
                <a:schemeClr val="tx2"/>
              </a:solidFill>
              <a:latin typeface="Anton"/>
              <a:ea typeface="Anton"/>
              <a:cs typeface="Anton"/>
              <a:sym typeface="Anton"/>
            </a:endParaRPr>
          </a:p>
        </p:txBody>
      </p:sp>
      <p:sp>
        <p:nvSpPr>
          <p:cNvPr id="18" name="TextBox 18">
            <a:extLst>
              <a:ext uri="{FF2B5EF4-FFF2-40B4-BE49-F238E27FC236}">
                <a16:creationId xmlns:a16="http://schemas.microsoft.com/office/drawing/2014/main" id="{70BC6ADF-17F5-B387-86F4-8BCD6D447272}"/>
              </a:ext>
            </a:extLst>
          </p:cNvPr>
          <p:cNvSpPr txBox="1"/>
          <p:nvPr/>
        </p:nvSpPr>
        <p:spPr>
          <a:xfrm>
            <a:off x="8672109" y="1684040"/>
            <a:ext cx="9332300" cy="1758751"/>
          </a:xfrm>
          <a:prstGeom prst="rect">
            <a:avLst/>
          </a:prstGeom>
        </p:spPr>
        <p:txBody>
          <a:bodyPr lIns="0" tIns="0" rIns="0" bIns="0" rtlCol="0" anchor="t">
            <a:spAutoFit/>
          </a:bodyPr>
          <a:lstStyle/>
          <a:p>
            <a:pPr algn="just">
              <a:lnSpc>
                <a:spcPts val="2899"/>
              </a:lnSpc>
            </a:pPr>
            <a:r>
              <a:rPr lang="en-US" sz="2499" b="1" spc="-74" dirty="0" err="1">
                <a:solidFill>
                  <a:srgbClr val="405D72"/>
                </a:solidFill>
                <a:latin typeface="Poppins Bold"/>
                <a:ea typeface="Poppins Bold"/>
                <a:cs typeface="Poppins Bold"/>
                <a:sym typeface="Poppins Bold"/>
              </a:rPr>
              <a:t>Chức</a:t>
            </a:r>
            <a:r>
              <a:rPr lang="en-US" sz="2499" b="1" spc="-74" dirty="0">
                <a:solidFill>
                  <a:srgbClr val="405D72"/>
                </a:solidFill>
                <a:latin typeface="Poppins Bold"/>
                <a:ea typeface="Poppins Bold"/>
                <a:cs typeface="Poppins Bold"/>
                <a:sym typeface="Poppins Bold"/>
              </a:rPr>
              <a:t> </a:t>
            </a:r>
            <a:r>
              <a:rPr lang="en-US" sz="2499" b="1" spc="-74" dirty="0" err="1">
                <a:solidFill>
                  <a:srgbClr val="405D72"/>
                </a:solidFill>
                <a:latin typeface="Poppins Bold"/>
                <a:ea typeface="Poppins Bold"/>
                <a:cs typeface="Poppins Bold"/>
                <a:sym typeface="Poppins Bold"/>
              </a:rPr>
              <a:t>năng</a:t>
            </a:r>
            <a:r>
              <a:rPr lang="en-US" sz="2499" b="1" spc="-74" dirty="0">
                <a:solidFill>
                  <a:srgbClr val="405D72"/>
                </a:solidFill>
                <a:latin typeface="Poppins Bold"/>
                <a:ea typeface="Poppins Bold"/>
                <a:cs typeface="Poppins Bold"/>
                <a:sym typeface="Poppins Bold"/>
              </a:rPr>
              <a:t>:</a:t>
            </a:r>
            <a:r>
              <a:rPr lang="en-US" sz="2499" spc="-74" dirty="0">
                <a:solidFill>
                  <a:srgbClr val="405D72"/>
                </a:solidFill>
                <a:latin typeface="Poppins"/>
                <a:ea typeface="Poppins"/>
                <a:cs typeface="Poppins"/>
                <a:sym typeface="Poppins"/>
              </a:rPr>
              <a:t> </a:t>
            </a:r>
          </a:p>
          <a:p>
            <a:pPr marL="342900" indent="-342900" algn="just">
              <a:lnSpc>
                <a:spcPts val="2667"/>
              </a:lnSpc>
              <a:buFont typeface="Arial" panose="020B0604020202020204" pitchFamily="34" charset="0"/>
              <a:buChar char="•"/>
            </a:pPr>
            <a:r>
              <a:rPr lang="en-US" sz="2299" spc="-68" dirty="0">
                <a:solidFill>
                  <a:srgbClr val="405D72"/>
                </a:solidFill>
                <a:latin typeface="Poppins"/>
                <a:ea typeface="Poppins"/>
                <a:cs typeface="Poppins"/>
                <a:sym typeface="Poppins"/>
              </a:rPr>
              <a:t>     </a:t>
            </a:r>
            <a:r>
              <a:rPr lang="en-US" sz="2800" spc="-68" dirty="0" err="1">
                <a:solidFill>
                  <a:srgbClr val="405D72"/>
                </a:solidFill>
                <a:latin typeface="Poppins"/>
                <a:ea typeface="Poppins"/>
                <a:cs typeface="Poppins"/>
                <a:sym typeface="Poppins"/>
              </a:rPr>
              <a:t>Đo</a:t>
            </a:r>
            <a:r>
              <a:rPr lang="en-US" sz="2800" spc="-68" dirty="0">
                <a:solidFill>
                  <a:srgbClr val="405D72"/>
                </a:solidFill>
                <a:latin typeface="Poppins"/>
                <a:ea typeface="Poppins"/>
                <a:cs typeface="Poppins"/>
                <a:sym typeface="Poppins"/>
              </a:rPr>
              <a:t> </a:t>
            </a:r>
            <a:r>
              <a:rPr lang="en-US" sz="2800" spc="-68" dirty="0" err="1">
                <a:solidFill>
                  <a:srgbClr val="405D72"/>
                </a:solidFill>
                <a:latin typeface="Poppins"/>
                <a:ea typeface="Poppins"/>
                <a:cs typeface="Poppins"/>
                <a:sym typeface="Poppins"/>
              </a:rPr>
              <a:t>nhiệt</a:t>
            </a:r>
            <a:r>
              <a:rPr lang="en-US" sz="2800" spc="-68" dirty="0">
                <a:solidFill>
                  <a:srgbClr val="405D72"/>
                </a:solidFill>
                <a:latin typeface="Poppins"/>
                <a:ea typeface="Poppins"/>
                <a:cs typeface="Poppins"/>
                <a:sym typeface="Poppins"/>
              </a:rPr>
              <a:t> </a:t>
            </a:r>
            <a:r>
              <a:rPr lang="en-US" sz="2800" spc="-68" dirty="0" err="1">
                <a:solidFill>
                  <a:srgbClr val="405D72"/>
                </a:solidFill>
                <a:latin typeface="Poppins"/>
                <a:ea typeface="Poppins"/>
                <a:cs typeface="Poppins"/>
                <a:sym typeface="Poppins"/>
              </a:rPr>
              <a:t>độ</a:t>
            </a:r>
            <a:r>
              <a:rPr lang="en-US" sz="2800" spc="-68" dirty="0">
                <a:solidFill>
                  <a:srgbClr val="405D72"/>
                </a:solidFill>
                <a:latin typeface="Poppins"/>
                <a:ea typeface="Poppins"/>
                <a:cs typeface="Poppins"/>
                <a:sym typeface="Poppins"/>
              </a:rPr>
              <a:t> </a:t>
            </a:r>
            <a:r>
              <a:rPr lang="en-US" sz="2800" spc="-68" dirty="0" err="1">
                <a:solidFill>
                  <a:srgbClr val="405D72"/>
                </a:solidFill>
                <a:latin typeface="Poppins"/>
                <a:ea typeface="Poppins"/>
                <a:cs typeface="Poppins"/>
                <a:sym typeface="Poppins"/>
              </a:rPr>
              <a:t>môi</a:t>
            </a:r>
            <a:r>
              <a:rPr lang="en-US" sz="2800" spc="-68" dirty="0">
                <a:solidFill>
                  <a:srgbClr val="405D72"/>
                </a:solidFill>
                <a:latin typeface="Poppins"/>
                <a:ea typeface="Poppins"/>
                <a:cs typeface="Poppins"/>
                <a:sym typeface="Poppins"/>
              </a:rPr>
              <a:t> </a:t>
            </a:r>
            <a:r>
              <a:rPr lang="en-US" sz="2800" spc="-68" dirty="0" err="1">
                <a:solidFill>
                  <a:srgbClr val="405D72"/>
                </a:solidFill>
                <a:latin typeface="Poppins"/>
                <a:ea typeface="Poppins"/>
                <a:cs typeface="Poppins"/>
                <a:sym typeface="Poppins"/>
              </a:rPr>
              <a:t>trường</a:t>
            </a:r>
            <a:r>
              <a:rPr lang="en-US" sz="2800" spc="-68" dirty="0">
                <a:solidFill>
                  <a:srgbClr val="405D72"/>
                </a:solidFill>
                <a:latin typeface="Poppins"/>
                <a:ea typeface="Poppins"/>
                <a:cs typeface="Poppins"/>
                <a:sym typeface="Poppins"/>
              </a:rPr>
              <a:t>.</a:t>
            </a:r>
          </a:p>
          <a:p>
            <a:pPr marL="457200" indent="-457200" algn="just">
              <a:lnSpc>
                <a:spcPts val="2667"/>
              </a:lnSpc>
              <a:buFont typeface="Arial" panose="020B0604020202020204" pitchFamily="34" charset="0"/>
              <a:buChar char="•"/>
            </a:pPr>
            <a:r>
              <a:rPr lang="en-US" sz="2800" spc="-68" dirty="0">
                <a:solidFill>
                  <a:srgbClr val="405D72"/>
                </a:solidFill>
                <a:latin typeface="Poppins"/>
                <a:ea typeface="Poppins"/>
                <a:cs typeface="Poppins"/>
                <a:sym typeface="Poppins"/>
              </a:rPr>
              <a:t>   </a:t>
            </a:r>
            <a:r>
              <a:rPr lang="en-US" sz="2800" spc="-68" dirty="0" err="1">
                <a:solidFill>
                  <a:srgbClr val="405D72"/>
                </a:solidFill>
                <a:latin typeface="Poppins"/>
                <a:ea typeface="Poppins"/>
                <a:cs typeface="Poppins"/>
                <a:sym typeface="Poppins"/>
              </a:rPr>
              <a:t>Đo</a:t>
            </a:r>
            <a:r>
              <a:rPr lang="en-US" sz="2800" spc="-68" dirty="0">
                <a:solidFill>
                  <a:srgbClr val="405D72"/>
                </a:solidFill>
                <a:latin typeface="Poppins"/>
                <a:ea typeface="Poppins"/>
                <a:cs typeface="Poppins"/>
                <a:sym typeface="Poppins"/>
              </a:rPr>
              <a:t> </a:t>
            </a:r>
            <a:r>
              <a:rPr lang="en-US" sz="2800" spc="-68" dirty="0" err="1">
                <a:solidFill>
                  <a:srgbClr val="405D72"/>
                </a:solidFill>
                <a:latin typeface="Poppins"/>
                <a:ea typeface="Poppins"/>
                <a:cs typeface="Poppins"/>
                <a:sym typeface="Poppins"/>
              </a:rPr>
              <a:t>độ</a:t>
            </a:r>
            <a:r>
              <a:rPr lang="en-US" sz="2800" spc="-68" dirty="0">
                <a:solidFill>
                  <a:srgbClr val="405D72"/>
                </a:solidFill>
                <a:latin typeface="Poppins"/>
                <a:ea typeface="Poppins"/>
                <a:cs typeface="Poppins"/>
                <a:sym typeface="Poppins"/>
              </a:rPr>
              <a:t> </a:t>
            </a:r>
            <a:r>
              <a:rPr lang="en-US" sz="2800" spc="-68" dirty="0" err="1">
                <a:solidFill>
                  <a:srgbClr val="405D72"/>
                </a:solidFill>
                <a:latin typeface="Poppins"/>
                <a:ea typeface="Poppins"/>
                <a:cs typeface="Poppins"/>
                <a:sym typeface="Poppins"/>
              </a:rPr>
              <a:t>ẩm</a:t>
            </a:r>
            <a:r>
              <a:rPr lang="en-US" sz="2800" spc="-68" dirty="0">
                <a:solidFill>
                  <a:srgbClr val="405D72"/>
                </a:solidFill>
                <a:latin typeface="Poppins"/>
                <a:ea typeface="Poppins"/>
                <a:cs typeface="Poppins"/>
                <a:sym typeface="Poppins"/>
              </a:rPr>
              <a:t> </a:t>
            </a:r>
            <a:r>
              <a:rPr lang="en-US" sz="2800" spc="-68" dirty="0" err="1">
                <a:solidFill>
                  <a:srgbClr val="405D72"/>
                </a:solidFill>
                <a:latin typeface="Poppins"/>
                <a:ea typeface="Poppins"/>
                <a:cs typeface="Poppins"/>
                <a:sym typeface="Poppins"/>
              </a:rPr>
              <a:t>không</a:t>
            </a:r>
            <a:r>
              <a:rPr lang="en-US" sz="2800" spc="-68" dirty="0">
                <a:solidFill>
                  <a:srgbClr val="405D72"/>
                </a:solidFill>
                <a:latin typeface="Poppins"/>
                <a:ea typeface="Poppins"/>
                <a:cs typeface="Poppins"/>
                <a:sym typeface="Poppins"/>
              </a:rPr>
              <a:t> </a:t>
            </a:r>
            <a:r>
              <a:rPr lang="en-US" sz="2800" spc="-68" dirty="0" err="1">
                <a:solidFill>
                  <a:srgbClr val="405D72"/>
                </a:solidFill>
                <a:latin typeface="Poppins"/>
                <a:ea typeface="Poppins"/>
                <a:cs typeface="Poppins"/>
                <a:sym typeface="Poppins"/>
              </a:rPr>
              <a:t>khí</a:t>
            </a:r>
            <a:endParaRPr lang="en-US" sz="2800" spc="-68" dirty="0">
              <a:solidFill>
                <a:srgbClr val="405D72"/>
              </a:solidFill>
              <a:latin typeface="Poppins"/>
              <a:ea typeface="Poppins"/>
              <a:cs typeface="Poppins"/>
              <a:sym typeface="Poppins"/>
            </a:endParaRPr>
          </a:p>
          <a:p>
            <a:pPr marL="0" lvl="1" indent="0" algn="just">
              <a:lnSpc>
                <a:spcPts val="2667"/>
              </a:lnSpc>
              <a:spcBef>
                <a:spcPct val="0"/>
              </a:spcBef>
            </a:pPr>
            <a:endParaRPr lang="en-US" sz="2299" spc="-68" dirty="0">
              <a:solidFill>
                <a:srgbClr val="405D72"/>
              </a:solidFill>
              <a:latin typeface="Poppins"/>
              <a:ea typeface="Poppins"/>
              <a:cs typeface="Poppins"/>
              <a:sym typeface="Poppins"/>
            </a:endParaRPr>
          </a:p>
          <a:p>
            <a:pPr algn="just">
              <a:lnSpc>
                <a:spcPts val="2667"/>
              </a:lnSpc>
              <a:spcBef>
                <a:spcPct val="0"/>
              </a:spcBef>
            </a:pPr>
            <a:endParaRPr lang="en-US" sz="2299" spc="-68" dirty="0">
              <a:solidFill>
                <a:srgbClr val="405D72"/>
              </a:solidFill>
              <a:latin typeface="Poppins"/>
              <a:ea typeface="Poppins"/>
              <a:cs typeface="Poppins"/>
              <a:sym typeface="Poppins"/>
            </a:endParaRPr>
          </a:p>
        </p:txBody>
      </p:sp>
      <p:sp>
        <p:nvSpPr>
          <p:cNvPr id="19" name="TextBox 19">
            <a:extLst>
              <a:ext uri="{FF2B5EF4-FFF2-40B4-BE49-F238E27FC236}">
                <a16:creationId xmlns:a16="http://schemas.microsoft.com/office/drawing/2014/main" id="{57DF94DA-8075-6759-6E58-71EEC89E2443}"/>
              </a:ext>
            </a:extLst>
          </p:cNvPr>
          <p:cNvSpPr txBox="1"/>
          <p:nvPr/>
        </p:nvSpPr>
        <p:spPr>
          <a:xfrm>
            <a:off x="8672109" y="3702959"/>
            <a:ext cx="9332300" cy="2978316"/>
          </a:xfrm>
          <a:prstGeom prst="rect">
            <a:avLst/>
          </a:prstGeom>
        </p:spPr>
        <p:txBody>
          <a:bodyPr lIns="0" tIns="0" rIns="0" bIns="0" rtlCol="0" anchor="t">
            <a:spAutoFit/>
          </a:bodyPr>
          <a:lstStyle/>
          <a:p>
            <a:pPr algn="just">
              <a:lnSpc>
                <a:spcPts val="2899"/>
              </a:lnSpc>
              <a:spcBef>
                <a:spcPct val="0"/>
              </a:spcBef>
            </a:pPr>
            <a:r>
              <a:rPr lang="en-US" sz="2499" b="1" spc="-74" dirty="0">
                <a:solidFill>
                  <a:srgbClr val="405D72"/>
                </a:solidFill>
                <a:latin typeface="Poppins Bold"/>
                <a:ea typeface="Poppins Bold"/>
                <a:cs typeface="Poppins Bold"/>
                <a:sym typeface="Poppins Bold"/>
              </a:rPr>
              <a:t>Thô</a:t>
            </a:r>
            <a:r>
              <a:rPr lang="en-US" sz="2499" b="1" u="none" strike="noStrike" spc="-74" dirty="0">
                <a:solidFill>
                  <a:srgbClr val="405D72"/>
                </a:solidFill>
                <a:latin typeface="Poppins Bold"/>
                <a:ea typeface="Poppins Bold"/>
                <a:cs typeface="Poppins Bold"/>
                <a:sym typeface="Poppins Bold"/>
              </a:rPr>
              <a:t>ng </a:t>
            </a:r>
            <a:r>
              <a:rPr lang="en-US" sz="2499" b="1" u="none" strike="noStrike" spc="-74" dirty="0" err="1">
                <a:solidFill>
                  <a:srgbClr val="405D72"/>
                </a:solidFill>
                <a:latin typeface="Poppins Bold"/>
                <a:ea typeface="Poppins Bold"/>
                <a:cs typeface="Poppins Bold"/>
                <a:sym typeface="Poppins Bold"/>
              </a:rPr>
              <a:t>số</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kỹ</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thuật</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cơ</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bản</a:t>
            </a:r>
            <a:r>
              <a:rPr lang="en-US" sz="2499" b="1" u="none" strike="noStrike" spc="-74" dirty="0">
                <a:solidFill>
                  <a:srgbClr val="405D72"/>
                </a:solidFill>
                <a:latin typeface="Poppins Bold"/>
                <a:ea typeface="Poppins Bold"/>
                <a:cs typeface="Poppins Bold"/>
                <a:sym typeface="Poppins Bold"/>
              </a:rPr>
              <a:t>:</a:t>
            </a:r>
          </a:p>
          <a:p>
            <a:pPr marL="539746" lvl="1" indent="-269873" algn="just">
              <a:lnSpc>
                <a:spcPts val="2899"/>
              </a:lnSpc>
              <a:spcBef>
                <a:spcPct val="0"/>
              </a:spcBef>
              <a:buFont typeface="Arial"/>
              <a:buChar char="•"/>
            </a:pPr>
            <a:r>
              <a:rPr lang="en-US" sz="2499" u="none" strike="noStrike" spc="-74" dirty="0" err="1">
                <a:solidFill>
                  <a:srgbClr val="405D72"/>
                </a:solidFill>
                <a:latin typeface="Poppins"/>
                <a:ea typeface="Poppins"/>
                <a:cs typeface="Poppins"/>
                <a:sym typeface="Poppins"/>
              </a:rPr>
              <a:t>Điện</a:t>
            </a:r>
            <a:r>
              <a:rPr lang="en-US" sz="2499" u="none" strike="noStrike" spc="-74" dirty="0">
                <a:solidFill>
                  <a:srgbClr val="405D72"/>
                </a:solidFill>
                <a:latin typeface="Poppins"/>
                <a:ea typeface="Poppins"/>
                <a:cs typeface="Poppins"/>
                <a:sym typeface="Poppins"/>
              </a:rPr>
              <a:t> </a:t>
            </a:r>
            <a:r>
              <a:rPr lang="en-US" sz="2499" u="none" strike="noStrike" spc="-74" dirty="0" err="1">
                <a:solidFill>
                  <a:srgbClr val="405D72"/>
                </a:solidFill>
                <a:latin typeface="Poppins"/>
                <a:ea typeface="Poppins"/>
                <a:cs typeface="Poppins"/>
                <a:sym typeface="Poppins"/>
              </a:rPr>
              <a:t>áp</a:t>
            </a:r>
            <a:r>
              <a:rPr lang="en-US" sz="2499" u="none" strike="noStrike" spc="-74" dirty="0">
                <a:solidFill>
                  <a:srgbClr val="405D72"/>
                </a:solidFill>
                <a:latin typeface="Poppins"/>
                <a:ea typeface="Poppins"/>
                <a:cs typeface="Poppins"/>
                <a:sym typeface="Poppins"/>
              </a:rPr>
              <a:t> </a:t>
            </a:r>
            <a:r>
              <a:rPr lang="en-US" sz="2499" u="none" strike="noStrike" spc="-74" dirty="0" err="1">
                <a:solidFill>
                  <a:srgbClr val="405D72"/>
                </a:solidFill>
                <a:latin typeface="Poppins"/>
                <a:ea typeface="Poppins"/>
                <a:cs typeface="Poppins"/>
                <a:sym typeface="Poppins"/>
              </a:rPr>
              <a:t>hoạt</a:t>
            </a:r>
            <a:r>
              <a:rPr lang="en-US" sz="2499" u="none" strike="noStrike" spc="-74" dirty="0">
                <a:solidFill>
                  <a:srgbClr val="405D72"/>
                </a:solidFill>
                <a:latin typeface="Poppins"/>
                <a:ea typeface="Poppins"/>
                <a:cs typeface="Poppins"/>
                <a:sym typeface="Poppins"/>
              </a:rPr>
              <a:t> </a:t>
            </a:r>
            <a:r>
              <a:rPr lang="en-US" sz="2499" u="none" strike="noStrike" spc="-74" dirty="0" err="1">
                <a:solidFill>
                  <a:srgbClr val="405D72"/>
                </a:solidFill>
                <a:latin typeface="Poppins"/>
                <a:ea typeface="Poppins"/>
                <a:cs typeface="Poppins"/>
                <a:sym typeface="Poppins"/>
              </a:rPr>
              <a:t>động</a:t>
            </a:r>
            <a:r>
              <a:rPr lang="en-US" sz="2499" u="none" strike="noStrike" spc="-74" dirty="0">
                <a:solidFill>
                  <a:srgbClr val="405D72"/>
                </a:solidFill>
                <a:latin typeface="Poppins"/>
                <a:ea typeface="Poppins"/>
                <a:cs typeface="Poppins"/>
                <a:sym typeface="Poppins"/>
              </a:rPr>
              <a:t>: 3V – 5V</a:t>
            </a:r>
          </a:p>
          <a:p>
            <a:pPr marL="539746" lvl="1" indent="-269873" algn="just">
              <a:lnSpc>
                <a:spcPts val="2899"/>
              </a:lnSpc>
              <a:spcBef>
                <a:spcPct val="0"/>
              </a:spcBef>
              <a:buFont typeface="Arial"/>
              <a:buChar char="•"/>
            </a:pPr>
            <a:r>
              <a:rPr lang="en-US" sz="2499" spc="-74" dirty="0" err="1">
                <a:solidFill>
                  <a:srgbClr val="405D72"/>
                </a:solidFill>
                <a:latin typeface="Poppins"/>
                <a:ea typeface="Poppins"/>
                <a:cs typeface="Poppins"/>
                <a:sym typeface="Poppins"/>
              </a:rPr>
              <a:t>Dòng</a:t>
            </a:r>
            <a:r>
              <a:rPr lang="en-US" sz="2499" spc="-74" dirty="0">
                <a:solidFill>
                  <a:srgbClr val="405D72"/>
                </a:solidFill>
                <a:latin typeface="Poppins"/>
                <a:ea typeface="Poppins"/>
                <a:cs typeface="Poppins"/>
                <a:sym typeface="Poppins"/>
              </a:rPr>
              <a:t> </a:t>
            </a:r>
            <a:r>
              <a:rPr lang="en-US" sz="2499" spc="-74" dirty="0" err="1">
                <a:solidFill>
                  <a:srgbClr val="405D72"/>
                </a:solidFill>
                <a:latin typeface="Poppins"/>
                <a:ea typeface="Poppins"/>
                <a:cs typeface="Poppins"/>
                <a:sym typeface="Poppins"/>
              </a:rPr>
              <a:t>tiêu</a:t>
            </a:r>
            <a:r>
              <a:rPr lang="en-US" sz="2499" spc="-74" dirty="0">
                <a:solidFill>
                  <a:srgbClr val="405D72"/>
                </a:solidFill>
                <a:latin typeface="Poppins"/>
                <a:ea typeface="Poppins"/>
                <a:cs typeface="Poppins"/>
                <a:sym typeface="Poppins"/>
              </a:rPr>
              <a:t> </a:t>
            </a:r>
            <a:r>
              <a:rPr lang="en-US" sz="2499" spc="-74" dirty="0" err="1">
                <a:solidFill>
                  <a:srgbClr val="405D72"/>
                </a:solidFill>
                <a:latin typeface="Poppins"/>
                <a:ea typeface="Poppins"/>
                <a:cs typeface="Poppins"/>
                <a:sym typeface="Poppins"/>
              </a:rPr>
              <a:t>thụ</a:t>
            </a:r>
            <a:r>
              <a:rPr lang="en-US" sz="2499" spc="-74" dirty="0">
                <a:solidFill>
                  <a:srgbClr val="405D72"/>
                </a:solidFill>
                <a:latin typeface="Poppins"/>
                <a:ea typeface="Poppins"/>
                <a:cs typeface="Poppins"/>
                <a:sym typeface="Poppins"/>
              </a:rPr>
              <a:t> &lt;2.5 mA</a:t>
            </a:r>
          </a:p>
          <a:p>
            <a:pPr marL="539746" lvl="1" indent="-269873" algn="just">
              <a:lnSpc>
                <a:spcPts val="2899"/>
              </a:lnSpc>
              <a:spcBef>
                <a:spcPct val="0"/>
              </a:spcBef>
              <a:buFont typeface="Arial"/>
              <a:buChar char="•"/>
            </a:pPr>
            <a:r>
              <a:rPr lang="en-US" sz="2499" spc="-74" dirty="0" err="1">
                <a:solidFill>
                  <a:srgbClr val="405D72"/>
                </a:solidFill>
                <a:latin typeface="Poppins"/>
                <a:ea typeface="Poppins"/>
                <a:cs typeface="Poppins"/>
                <a:sym typeface="Poppins"/>
              </a:rPr>
              <a:t>Nhiệt</a:t>
            </a:r>
            <a:r>
              <a:rPr lang="en-US" sz="2499" spc="-74" dirty="0">
                <a:solidFill>
                  <a:srgbClr val="405D72"/>
                </a:solidFill>
                <a:latin typeface="Poppins"/>
                <a:ea typeface="Poppins"/>
                <a:cs typeface="Poppins"/>
                <a:sym typeface="Poppins"/>
              </a:rPr>
              <a:t> </a:t>
            </a:r>
            <a:r>
              <a:rPr lang="en-US" sz="2499" spc="-74" dirty="0" err="1">
                <a:solidFill>
                  <a:srgbClr val="405D72"/>
                </a:solidFill>
                <a:latin typeface="Poppins"/>
                <a:ea typeface="Poppins"/>
                <a:cs typeface="Poppins"/>
                <a:sym typeface="Poppins"/>
              </a:rPr>
              <a:t>độ</a:t>
            </a:r>
            <a:r>
              <a:rPr lang="en-US" sz="2499" spc="-74" dirty="0">
                <a:solidFill>
                  <a:srgbClr val="405D72"/>
                </a:solidFill>
                <a:latin typeface="Poppins"/>
                <a:ea typeface="Poppins"/>
                <a:cs typeface="Poppins"/>
                <a:sym typeface="Poppins"/>
              </a:rPr>
              <a:t> </a:t>
            </a:r>
            <a:r>
              <a:rPr lang="en-US" sz="2499" spc="-74" dirty="0" err="1">
                <a:solidFill>
                  <a:srgbClr val="405D72"/>
                </a:solidFill>
                <a:latin typeface="Poppins"/>
                <a:ea typeface="Poppins"/>
                <a:cs typeface="Poppins"/>
                <a:sym typeface="Poppins"/>
              </a:rPr>
              <a:t>đo</a:t>
            </a:r>
            <a:r>
              <a:rPr lang="en-US" sz="2499" spc="-74" dirty="0">
                <a:solidFill>
                  <a:srgbClr val="405D72"/>
                </a:solidFill>
                <a:latin typeface="Poppins"/>
                <a:ea typeface="Poppins"/>
                <a:cs typeface="Poppins"/>
                <a:sym typeface="Poppins"/>
              </a:rPr>
              <a:t> 0 – 50 </a:t>
            </a:r>
            <a:r>
              <a:rPr lang="en-US" sz="2499" spc="-74" dirty="0" err="1">
                <a:solidFill>
                  <a:srgbClr val="405D72"/>
                </a:solidFill>
                <a:latin typeface="Poppins"/>
                <a:ea typeface="Poppins"/>
                <a:cs typeface="Poppins"/>
                <a:sym typeface="Poppins"/>
              </a:rPr>
              <a:t>độ</a:t>
            </a:r>
            <a:r>
              <a:rPr lang="en-US" sz="2499" spc="-74" dirty="0">
                <a:solidFill>
                  <a:srgbClr val="405D72"/>
                </a:solidFill>
                <a:latin typeface="Poppins"/>
                <a:ea typeface="Poppins"/>
                <a:cs typeface="Poppins"/>
                <a:sym typeface="Poppins"/>
              </a:rPr>
              <a:t> C</a:t>
            </a:r>
          </a:p>
          <a:p>
            <a:pPr marL="539746" lvl="1" indent="-269873" algn="just">
              <a:lnSpc>
                <a:spcPts val="2899"/>
              </a:lnSpc>
              <a:spcBef>
                <a:spcPct val="0"/>
              </a:spcBef>
              <a:buFont typeface="Arial"/>
              <a:buChar char="•"/>
            </a:pPr>
            <a:r>
              <a:rPr lang="en-US" sz="2499" spc="-74" dirty="0" err="1">
                <a:solidFill>
                  <a:srgbClr val="405D72"/>
                </a:solidFill>
                <a:latin typeface="Poppins"/>
                <a:ea typeface="Poppins"/>
                <a:cs typeface="Poppins"/>
                <a:sym typeface="Poppins"/>
              </a:rPr>
              <a:t>Độ</a:t>
            </a:r>
            <a:r>
              <a:rPr lang="en-US" sz="2499" spc="-74" dirty="0">
                <a:solidFill>
                  <a:srgbClr val="405D72"/>
                </a:solidFill>
                <a:latin typeface="Poppins"/>
                <a:ea typeface="Poppins"/>
                <a:cs typeface="Poppins"/>
                <a:sym typeface="Poppins"/>
              </a:rPr>
              <a:t> </a:t>
            </a:r>
            <a:r>
              <a:rPr lang="en-US" sz="2499" spc="-74" dirty="0" err="1">
                <a:solidFill>
                  <a:srgbClr val="405D72"/>
                </a:solidFill>
                <a:latin typeface="Poppins"/>
                <a:ea typeface="Poppins"/>
                <a:cs typeface="Poppins"/>
                <a:sym typeface="Poppins"/>
              </a:rPr>
              <a:t>ẩm</a:t>
            </a:r>
            <a:r>
              <a:rPr lang="en-US" sz="2499" spc="-74" dirty="0">
                <a:solidFill>
                  <a:srgbClr val="405D72"/>
                </a:solidFill>
                <a:latin typeface="Poppins"/>
                <a:ea typeface="Poppins"/>
                <a:cs typeface="Poppins"/>
                <a:sym typeface="Poppins"/>
              </a:rPr>
              <a:t> 20 -90 % RH</a:t>
            </a:r>
          </a:p>
          <a:p>
            <a:pPr marL="539746" lvl="1" indent="-269873" algn="just">
              <a:lnSpc>
                <a:spcPts val="2899"/>
              </a:lnSpc>
              <a:spcBef>
                <a:spcPct val="0"/>
              </a:spcBef>
              <a:buFont typeface="Arial"/>
              <a:buChar char="•"/>
            </a:pPr>
            <a:r>
              <a:rPr lang="en-US" sz="2499" spc="-74" dirty="0">
                <a:solidFill>
                  <a:srgbClr val="405D72"/>
                </a:solidFill>
                <a:latin typeface="Poppins"/>
                <a:ea typeface="Poppins"/>
                <a:cs typeface="Poppins"/>
                <a:sym typeface="Poppins"/>
              </a:rPr>
              <a:t>Sai </a:t>
            </a:r>
            <a:r>
              <a:rPr lang="en-US" sz="2499" spc="-74" dirty="0" err="1">
                <a:solidFill>
                  <a:srgbClr val="405D72"/>
                </a:solidFill>
                <a:latin typeface="Poppins"/>
                <a:ea typeface="Poppins"/>
                <a:cs typeface="Poppins"/>
                <a:sym typeface="Poppins"/>
              </a:rPr>
              <a:t>số</a:t>
            </a:r>
            <a:r>
              <a:rPr lang="en-US" sz="2499" spc="-74" dirty="0">
                <a:solidFill>
                  <a:srgbClr val="405D72"/>
                </a:solidFill>
                <a:latin typeface="Poppins"/>
                <a:ea typeface="Poppins"/>
                <a:cs typeface="Poppins"/>
                <a:sym typeface="Poppins"/>
              </a:rPr>
              <a:t>  5%</a:t>
            </a:r>
            <a:endParaRPr lang="en-US" sz="2499" u="none" strike="noStrike" spc="-74" dirty="0">
              <a:solidFill>
                <a:srgbClr val="405D72"/>
              </a:solidFill>
              <a:latin typeface="Poppins"/>
              <a:ea typeface="Poppins"/>
              <a:cs typeface="Poppins"/>
              <a:sym typeface="Poppins"/>
            </a:endParaRPr>
          </a:p>
          <a:p>
            <a:pPr marL="539746" lvl="1" indent="-269873" algn="just">
              <a:lnSpc>
                <a:spcPts val="2899"/>
              </a:lnSpc>
              <a:spcBef>
                <a:spcPct val="0"/>
              </a:spcBef>
              <a:buFont typeface="Arial"/>
              <a:buChar char="•"/>
            </a:pPr>
            <a:r>
              <a:rPr lang="en-US" sz="2499" spc="-74" dirty="0">
                <a:solidFill>
                  <a:srgbClr val="405D72"/>
                </a:solidFill>
                <a:latin typeface="Poppins"/>
                <a:ea typeface="Poppins"/>
                <a:cs typeface="Poppins"/>
                <a:sym typeface="Poppins"/>
              </a:rPr>
              <a:t>Chu </a:t>
            </a:r>
            <a:r>
              <a:rPr lang="en-US" sz="2499" spc="-74" dirty="0" err="1">
                <a:solidFill>
                  <a:srgbClr val="405D72"/>
                </a:solidFill>
                <a:latin typeface="Poppins"/>
                <a:ea typeface="Poppins"/>
                <a:cs typeface="Poppins"/>
                <a:sym typeface="Poppins"/>
              </a:rPr>
              <a:t>kỳ</a:t>
            </a:r>
            <a:r>
              <a:rPr lang="en-US" sz="2499" spc="-74" dirty="0">
                <a:solidFill>
                  <a:srgbClr val="405D72"/>
                </a:solidFill>
                <a:latin typeface="Poppins"/>
                <a:ea typeface="Poppins"/>
                <a:cs typeface="Poppins"/>
                <a:sym typeface="Poppins"/>
              </a:rPr>
              <a:t> </a:t>
            </a:r>
            <a:r>
              <a:rPr lang="en-US" sz="2499" spc="-74" dirty="0" err="1">
                <a:solidFill>
                  <a:srgbClr val="405D72"/>
                </a:solidFill>
                <a:latin typeface="Poppins"/>
                <a:ea typeface="Poppins"/>
                <a:cs typeface="Poppins"/>
                <a:sym typeface="Poppins"/>
              </a:rPr>
              <a:t>đo</a:t>
            </a:r>
            <a:r>
              <a:rPr lang="en-US" sz="2499" spc="-74" dirty="0">
                <a:solidFill>
                  <a:srgbClr val="405D72"/>
                </a:solidFill>
                <a:latin typeface="Poppins"/>
                <a:ea typeface="Poppins"/>
                <a:cs typeface="Poppins"/>
                <a:sym typeface="Poppins"/>
              </a:rPr>
              <a:t> &gt;= 1s</a:t>
            </a:r>
            <a:endParaRPr lang="en-US" sz="2499" u="none" strike="noStrike" spc="-74" dirty="0">
              <a:solidFill>
                <a:srgbClr val="405D72"/>
              </a:solidFill>
              <a:latin typeface="Poppins"/>
              <a:ea typeface="Poppins"/>
              <a:cs typeface="Poppins"/>
              <a:sym typeface="Poppins"/>
            </a:endParaRPr>
          </a:p>
          <a:p>
            <a:pPr marL="0" lvl="1" indent="0" algn="just">
              <a:lnSpc>
                <a:spcPts val="2899"/>
              </a:lnSpc>
              <a:spcBef>
                <a:spcPct val="0"/>
              </a:spcBef>
            </a:pPr>
            <a:endParaRPr lang="en-US" sz="2499" u="none" strike="noStrike" spc="-74" dirty="0">
              <a:solidFill>
                <a:srgbClr val="405D72"/>
              </a:solidFill>
              <a:latin typeface="Poppins"/>
              <a:ea typeface="Poppins"/>
              <a:cs typeface="Poppins"/>
              <a:sym typeface="Poppins"/>
            </a:endParaRPr>
          </a:p>
        </p:txBody>
      </p:sp>
      <p:sp>
        <p:nvSpPr>
          <p:cNvPr id="20" name="TextBox 20">
            <a:extLst>
              <a:ext uri="{FF2B5EF4-FFF2-40B4-BE49-F238E27FC236}">
                <a16:creationId xmlns:a16="http://schemas.microsoft.com/office/drawing/2014/main" id="{AB82FDE0-2FB5-5384-F60F-8B97BABF27CD}"/>
              </a:ext>
            </a:extLst>
          </p:cNvPr>
          <p:cNvSpPr txBox="1"/>
          <p:nvPr/>
        </p:nvSpPr>
        <p:spPr>
          <a:xfrm>
            <a:off x="8875597" y="6611259"/>
            <a:ext cx="8597184" cy="1108057"/>
          </a:xfrm>
          <a:prstGeom prst="rect">
            <a:avLst/>
          </a:prstGeom>
        </p:spPr>
        <p:txBody>
          <a:bodyPr lIns="0" tIns="0" rIns="0" bIns="0" rtlCol="0" anchor="t">
            <a:spAutoFit/>
          </a:bodyPr>
          <a:lstStyle/>
          <a:p>
            <a:pPr algn="just">
              <a:lnSpc>
                <a:spcPts val="2895"/>
              </a:lnSpc>
              <a:spcBef>
                <a:spcPct val="0"/>
              </a:spcBef>
            </a:pPr>
            <a:r>
              <a:rPr lang="en-US" sz="2496" b="1" spc="-74" dirty="0" err="1">
                <a:solidFill>
                  <a:srgbClr val="405D72"/>
                </a:solidFill>
                <a:latin typeface="Poppins Bold"/>
                <a:ea typeface="Poppins Bold"/>
                <a:cs typeface="Poppins Bold"/>
                <a:sym typeface="Poppins Bold"/>
              </a:rPr>
              <a:t>Nguyên</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lý</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hoạt</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động</a:t>
            </a:r>
            <a:r>
              <a:rPr lang="en-US" sz="2496" b="1" spc="-74" dirty="0">
                <a:solidFill>
                  <a:srgbClr val="405D72"/>
                </a:solidFill>
                <a:latin typeface="Poppins Bold"/>
                <a:ea typeface="Poppins Bold"/>
                <a:cs typeface="Poppins Bold"/>
                <a:sym typeface="Poppins Bold"/>
              </a:rPr>
              <a:t>:</a:t>
            </a:r>
          </a:p>
          <a:p>
            <a:pPr algn="just">
              <a:lnSpc>
                <a:spcPts val="2895"/>
              </a:lnSpc>
              <a:spcBef>
                <a:spcPct val="0"/>
              </a:spcBef>
            </a:pPr>
            <a:r>
              <a:rPr lang="en-US" sz="2496" b="1" spc="-74" dirty="0">
                <a:solidFill>
                  <a:srgbClr val="405D72"/>
                </a:solidFill>
                <a:latin typeface="Poppins Bold"/>
                <a:ea typeface="Poppins Bold"/>
                <a:cs typeface="Poppins Bold"/>
                <a:sym typeface="Poppins Bold"/>
              </a:rPr>
              <a:t>      </a:t>
            </a:r>
            <a:r>
              <a:rPr lang="en-US" sz="2496" spc="-74" dirty="0" err="1">
                <a:solidFill>
                  <a:srgbClr val="405D72"/>
                </a:solidFill>
                <a:latin typeface="Poppins"/>
                <a:ea typeface="Poppins"/>
                <a:cs typeface="Poppins"/>
                <a:sym typeface="Poppins"/>
              </a:rPr>
              <a:t>Nhận</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tín</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hiệu</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điều</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khiển</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của</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Ardunio</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để</a:t>
            </a:r>
            <a:r>
              <a:rPr lang="en-US" sz="2496" spc="-74" dirty="0">
                <a:solidFill>
                  <a:srgbClr val="405D72"/>
                </a:solidFill>
                <a:latin typeface="Poppins"/>
                <a:ea typeface="Poppins"/>
                <a:cs typeface="Poppins"/>
                <a:sym typeface="Poppins"/>
              </a:rPr>
              <a:t> → motor quay →  </a:t>
            </a:r>
            <a:r>
              <a:rPr lang="en-US" sz="2496" spc="-74" dirty="0" err="1">
                <a:solidFill>
                  <a:srgbClr val="405D72"/>
                </a:solidFill>
                <a:latin typeface="Poppins"/>
                <a:ea typeface="Poppins"/>
                <a:cs typeface="Poppins"/>
                <a:sym typeface="Poppins"/>
              </a:rPr>
              <a:t>xoay</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cánh</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servor</a:t>
            </a:r>
            <a:r>
              <a:rPr lang="en-US" sz="2496" spc="-74" dirty="0">
                <a:solidFill>
                  <a:srgbClr val="405D72"/>
                </a:solidFill>
                <a:latin typeface="Poppins"/>
                <a:ea typeface="Poppins"/>
                <a:cs typeface="Poppins"/>
                <a:sym typeface="Poppins"/>
              </a:rPr>
              <a:t> </a:t>
            </a:r>
          </a:p>
        </p:txBody>
      </p:sp>
      <p:sp>
        <p:nvSpPr>
          <p:cNvPr id="22" name="TextBox 21">
            <a:extLst>
              <a:ext uri="{FF2B5EF4-FFF2-40B4-BE49-F238E27FC236}">
                <a16:creationId xmlns:a16="http://schemas.microsoft.com/office/drawing/2014/main" id="{F97CB3BD-C58D-BE56-37AF-5B5FAE8FB18A}"/>
              </a:ext>
            </a:extLst>
          </p:cNvPr>
          <p:cNvSpPr txBox="1"/>
          <p:nvPr/>
        </p:nvSpPr>
        <p:spPr>
          <a:xfrm>
            <a:off x="13379824" y="618565"/>
            <a:ext cx="184731" cy="369332"/>
          </a:xfrm>
          <a:prstGeom prst="rect">
            <a:avLst/>
          </a:prstGeom>
          <a:noFill/>
        </p:spPr>
        <p:txBody>
          <a:bodyPr wrap="none" rtlCol="0">
            <a:spAutoFit/>
          </a:bodyPr>
          <a:lstStyle/>
          <a:p>
            <a:endParaRPr lang="en-VN" dirty="0"/>
          </a:p>
        </p:txBody>
      </p:sp>
      <p:pic>
        <p:nvPicPr>
          <p:cNvPr id="2050" name="Picture 2" descr="Cảm biến độ ẩm DHT11">
            <a:extLst>
              <a:ext uri="{FF2B5EF4-FFF2-40B4-BE49-F238E27FC236}">
                <a16:creationId xmlns:a16="http://schemas.microsoft.com/office/drawing/2014/main" id="{9A02C13E-A273-2CBC-FC4E-CAFC4787B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605" y="2077417"/>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58039" cy="10287000"/>
            <a:chOff x="0" y="0"/>
            <a:chExt cx="1806232" cy="2709333"/>
          </a:xfrm>
        </p:grpSpPr>
        <p:sp>
          <p:nvSpPr>
            <p:cNvPr id="3" name="Freeform 3"/>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431974" y="1693565"/>
            <a:ext cx="947223" cy="871397"/>
            <a:chOff x="0" y="0"/>
            <a:chExt cx="249474" cy="229504"/>
          </a:xfrm>
        </p:grpSpPr>
        <p:sp>
          <p:nvSpPr>
            <p:cNvPr id="7" name="Freeform 7"/>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p:cNvGrpSpPr/>
          <p:nvPr/>
        </p:nvGrpSpPr>
        <p:grpSpPr>
          <a:xfrm>
            <a:off x="7431974" y="3712484"/>
            <a:ext cx="947223" cy="871397"/>
            <a:chOff x="0" y="0"/>
            <a:chExt cx="249474" cy="229504"/>
          </a:xfrm>
        </p:grpSpPr>
        <p:sp>
          <p:nvSpPr>
            <p:cNvPr id="10" name="Freeform 10"/>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2" name="Group 12"/>
          <p:cNvGrpSpPr/>
          <p:nvPr/>
        </p:nvGrpSpPr>
        <p:grpSpPr>
          <a:xfrm>
            <a:off x="375644" y="2290424"/>
            <a:ext cx="6106750" cy="5241576"/>
            <a:chOff x="0" y="0"/>
            <a:chExt cx="2103090" cy="1805135"/>
          </a:xfrm>
        </p:grpSpPr>
        <p:sp>
          <p:nvSpPr>
            <p:cNvPr id="13" name="Freeform 13"/>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4"/>
              <a:stretch>
                <a:fillRect l="-5178" r="-5178"/>
              </a:stretch>
            </a:blipFill>
          </p:spPr>
        </p:sp>
      </p:grpSp>
      <p:grpSp>
        <p:nvGrpSpPr>
          <p:cNvPr id="14" name="Group 14"/>
          <p:cNvGrpSpPr/>
          <p:nvPr/>
        </p:nvGrpSpPr>
        <p:grpSpPr>
          <a:xfrm>
            <a:off x="7527384" y="6077827"/>
            <a:ext cx="947223" cy="871397"/>
            <a:chOff x="0" y="0"/>
            <a:chExt cx="249474" cy="229504"/>
          </a:xfrm>
        </p:grpSpPr>
        <p:sp>
          <p:nvSpPr>
            <p:cNvPr id="15" name="Freeform 15"/>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p:cNvSpPr txBox="1"/>
          <p:nvPr/>
        </p:nvSpPr>
        <p:spPr>
          <a:xfrm>
            <a:off x="8000995" y="468255"/>
            <a:ext cx="9813393" cy="738506"/>
          </a:xfrm>
          <a:prstGeom prst="rect">
            <a:avLst/>
          </a:prstGeom>
        </p:spPr>
        <p:txBody>
          <a:bodyPr lIns="0" tIns="0" rIns="0" bIns="0" rtlCol="0" anchor="t">
            <a:spAutoFit/>
          </a:bodyPr>
          <a:lstStyle/>
          <a:p>
            <a:pPr algn="l">
              <a:lnSpc>
                <a:spcPts val="6019"/>
              </a:lnSpc>
            </a:pPr>
            <a:r>
              <a:rPr lang="en-US" sz="4299">
                <a:solidFill>
                  <a:srgbClr val="405D72"/>
                </a:solidFill>
                <a:latin typeface="Anton"/>
                <a:ea typeface="Anton"/>
                <a:cs typeface="Anton"/>
                <a:sym typeface="Anton"/>
              </a:rPr>
              <a:t>2.1 ĐỘNG CƠ DC 5V</a:t>
            </a:r>
          </a:p>
        </p:txBody>
      </p:sp>
      <p:sp>
        <p:nvSpPr>
          <p:cNvPr id="18" name="TextBox 18"/>
          <p:cNvSpPr txBox="1"/>
          <p:nvPr/>
        </p:nvSpPr>
        <p:spPr>
          <a:xfrm>
            <a:off x="8672109" y="1684040"/>
            <a:ext cx="9332300" cy="1383792"/>
          </a:xfrm>
          <a:prstGeom prst="rect">
            <a:avLst/>
          </a:prstGeom>
        </p:spPr>
        <p:txBody>
          <a:bodyPr lIns="0" tIns="0" rIns="0" bIns="0" rtlCol="0" anchor="t">
            <a:spAutoFit/>
          </a:bodyPr>
          <a:lstStyle/>
          <a:p>
            <a:pPr algn="just">
              <a:lnSpc>
                <a:spcPts val="2899"/>
              </a:lnSpc>
            </a:pPr>
            <a:r>
              <a:rPr lang="en-US" sz="2499" b="1" spc="-74">
                <a:solidFill>
                  <a:srgbClr val="405D72"/>
                </a:solidFill>
                <a:latin typeface="Poppins Bold"/>
                <a:ea typeface="Poppins Bold"/>
                <a:cs typeface="Poppins Bold"/>
                <a:sym typeface="Poppins Bold"/>
              </a:rPr>
              <a:t>Chức năng:</a:t>
            </a:r>
            <a:r>
              <a:rPr lang="en-US" sz="2499" spc="-74">
                <a:solidFill>
                  <a:srgbClr val="405D72"/>
                </a:solidFill>
                <a:latin typeface="Poppins"/>
                <a:ea typeface="Poppins"/>
                <a:cs typeface="Poppins"/>
                <a:sym typeface="Poppins"/>
              </a:rPr>
              <a:t> </a:t>
            </a:r>
          </a:p>
          <a:p>
            <a:pPr algn="just">
              <a:lnSpc>
                <a:spcPts val="2667"/>
              </a:lnSpc>
            </a:pPr>
            <a:r>
              <a:rPr lang="en-US" sz="2299" spc="-68">
                <a:solidFill>
                  <a:srgbClr val="405D72"/>
                </a:solidFill>
                <a:latin typeface="Poppins"/>
                <a:ea typeface="Poppins"/>
                <a:cs typeface="Poppins"/>
                <a:sym typeface="Poppins"/>
              </a:rPr>
              <a:t>     Tạo chuyển động cơ học → Xoay motor  → Minh họa quạt quay</a:t>
            </a:r>
          </a:p>
          <a:p>
            <a:pPr marL="0" lvl="1" indent="0" algn="just">
              <a:lnSpc>
                <a:spcPts val="2667"/>
              </a:lnSpc>
              <a:spcBef>
                <a:spcPct val="0"/>
              </a:spcBef>
            </a:pPr>
            <a:endParaRPr lang="en-US" sz="2299" spc="-68">
              <a:solidFill>
                <a:srgbClr val="405D72"/>
              </a:solidFill>
              <a:latin typeface="Poppins"/>
              <a:ea typeface="Poppins"/>
              <a:cs typeface="Poppins"/>
              <a:sym typeface="Poppins"/>
            </a:endParaRPr>
          </a:p>
          <a:p>
            <a:pPr algn="just">
              <a:lnSpc>
                <a:spcPts val="2667"/>
              </a:lnSpc>
              <a:spcBef>
                <a:spcPct val="0"/>
              </a:spcBef>
            </a:pPr>
            <a:endParaRPr lang="en-US" sz="2299" spc="-68">
              <a:solidFill>
                <a:srgbClr val="405D72"/>
              </a:solidFill>
              <a:latin typeface="Poppins"/>
              <a:ea typeface="Poppins"/>
              <a:cs typeface="Poppins"/>
              <a:sym typeface="Poppins"/>
            </a:endParaRPr>
          </a:p>
        </p:txBody>
      </p:sp>
      <p:sp>
        <p:nvSpPr>
          <p:cNvPr id="19" name="TextBox 19"/>
          <p:cNvSpPr txBox="1"/>
          <p:nvPr/>
        </p:nvSpPr>
        <p:spPr>
          <a:xfrm>
            <a:off x="8672109" y="3702959"/>
            <a:ext cx="9332300" cy="2193925"/>
          </a:xfrm>
          <a:prstGeom prst="rect">
            <a:avLst/>
          </a:prstGeom>
        </p:spPr>
        <p:txBody>
          <a:bodyPr lIns="0" tIns="0" rIns="0" bIns="0" rtlCol="0" anchor="t">
            <a:spAutoFit/>
          </a:bodyPr>
          <a:lstStyle/>
          <a:p>
            <a:pPr algn="just">
              <a:lnSpc>
                <a:spcPts val="2899"/>
              </a:lnSpc>
              <a:spcBef>
                <a:spcPct val="0"/>
              </a:spcBef>
            </a:pPr>
            <a:r>
              <a:rPr lang="en-US" sz="2499" b="1" spc="-74">
                <a:solidFill>
                  <a:srgbClr val="405D72"/>
                </a:solidFill>
                <a:latin typeface="Poppins Bold"/>
                <a:ea typeface="Poppins Bold"/>
                <a:cs typeface="Poppins Bold"/>
                <a:sym typeface="Poppins Bold"/>
              </a:rPr>
              <a:t>Thô</a:t>
            </a:r>
            <a:r>
              <a:rPr lang="en-US" sz="2499" b="1" u="none" strike="noStrike" spc="-74">
                <a:solidFill>
                  <a:srgbClr val="405D72"/>
                </a:solidFill>
                <a:latin typeface="Poppins Bold"/>
                <a:ea typeface="Poppins Bold"/>
                <a:cs typeface="Poppins Bold"/>
                <a:sym typeface="Poppins Bold"/>
              </a:rPr>
              <a:t>ng số kỹ thuật cơ bản: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Điện áp hoạt động: 3 → 5V DC</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Dòng điện hoạt động: 200 – 500 mA (tùy tải)</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Loại động cơ: DC Motor</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Tốc độ quay: phụ thuộc điện áp cấp và tải cơ học</a:t>
            </a:r>
          </a:p>
          <a:p>
            <a:pPr marL="0" lvl="1" indent="0" algn="just">
              <a:lnSpc>
                <a:spcPts val="2899"/>
              </a:lnSpc>
              <a:spcBef>
                <a:spcPct val="0"/>
              </a:spcBef>
            </a:pPr>
            <a:endParaRPr lang="en-US" sz="2499" u="none" strike="noStrike" spc="-74">
              <a:solidFill>
                <a:srgbClr val="405D72"/>
              </a:solidFill>
              <a:latin typeface="Poppins"/>
              <a:ea typeface="Poppins"/>
              <a:cs typeface="Poppins"/>
              <a:sym typeface="Poppins"/>
            </a:endParaRPr>
          </a:p>
        </p:txBody>
      </p:sp>
      <p:sp>
        <p:nvSpPr>
          <p:cNvPr id="20" name="TextBox 20"/>
          <p:cNvSpPr txBox="1"/>
          <p:nvPr/>
        </p:nvSpPr>
        <p:spPr>
          <a:xfrm>
            <a:off x="8875597" y="6611259"/>
            <a:ext cx="8597184" cy="1470007"/>
          </a:xfrm>
          <a:prstGeom prst="rect">
            <a:avLst/>
          </a:prstGeom>
        </p:spPr>
        <p:txBody>
          <a:bodyPr lIns="0" tIns="0" rIns="0" bIns="0" rtlCol="0" anchor="t">
            <a:spAutoFit/>
          </a:bodyPr>
          <a:lstStyle/>
          <a:p>
            <a:pPr algn="just">
              <a:lnSpc>
                <a:spcPts val="2895"/>
              </a:lnSpc>
              <a:spcBef>
                <a:spcPct val="0"/>
              </a:spcBef>
            </a:pPr>
            <a:r>
              <a:rPr lang="en-US" sz="2496" b="1" spc="-74">
                <a:solidFill>
                  <a:srgbClr val="405D72"/>
                </a:solidFill>
                <a:latin typeface="Poppins Bold"/>
                <a:ea typeface="Poppins Bold"/>
                <a:cs typeface="Poppins Bold"/>
                <a:sym typeface="Poppins Bold"/>
              </a:rPr>
              <a:t>Nguyên lý hoạt động:</a:t>
            </a:r>
          </a:p>
          <a:p>
            <a:pPr algn="just">
              <a:lnSpc>
                <a:spcPts val="2895"/>
              </a:lnSpc>
              <a:spcBef>
                <a:spcPct val="0"/>
              </a:spcBef>
            </a:pPr>
            <a:r>
              <a:rPr lang="en-US" sz="2496" b="1" spc="-74">
                <a:solidFill>
                  <a:srgbClr val="405D72"/>
                </a:solidFill>
                <a:latin typeface="Poppins Bold"/>
                <a:ea typeface="Poppins Bold"/>
                <a:cs typeface="Poppins Bold"/>
                <a:sym typeface="Poppins Bold"/>
              </a:rPr>
              <a:t>   </a:t>
            </a:r>
            <a:r>
              <a:rPr lang="en-US" sz="2496" spc="-74">
                <a:solidFill>
                  <a:srgbClr val="405D72"/>
                </a:solidFill>
                <a:latin typeface="Poppins"/>
                <a:ea typeface="Poppins"/>
                <a:cs typeface="Poppins"/>
                <a:sym typeface="Poppins"/>
              </a:rPr>
              <a:t>  Động cơ DC hoạt động dựa trên nguyên lý biến đổi điện năng thành cơ năng. Khi cấp điện áp 5V vào hai đầu động cơ, rotor quay tạo ra chuyển động.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58039" cy="10287000"/>
            <a:chOff x="0" y="0"/>
            <a:chExt cx="1806232" cy="2709333"/>
          </a:xfrm>
        </p:grpSpPr>
        <p:sp>
          <p:nvSpPr>
            <p:cNvPr id="3" name="Freeform 3"/>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375644" y="197859"/>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431974" y="1693565"/>
            <a:ext cx="947223" cy="871397"/>
            <a:chOff x="0" y="0"/>
            <a:chExt cx="249474" cy="229504"/>
          </a:xfrm>
        </p:grpSpPr>
        <p:sp>
          <p:nvSpPr>
            <p:cNvPr id="7" name="Freeform 7"/>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p:cNvGrpSpPr/>
          <p:nvPr/>
        </p:nvGrpSpPr>
        <p:grpSpPr>
          <a:xfrm>
            <a:off x="7527384" y="4051300"/>
            <a:ext cx="947223" cy="871397"/>
            <a:chOff x="0" y="0"/>
            <a:chExt cx="249474" cy="229504"/>
          </a:xfrm>
        </p:grpSpPr>
        <p:sp>
          <p:nvSpPr>
            <p:cNvPr id="10" name="Freeform 10"/>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2" name="Group 12"/>
          <p:cNvGrpSpPr/>
          <p:nvPr/>
        </p:nvGrpSpPr>
        <p:grpSpPr>
          <a:xfrm>
            <a:off x="375644" y="2290424"/>
            <a:ext cx="6106750" cy="5241576"/>
            <a:chOff x="0" y="0"/>
            <a:chExt cx="2103090" cy="1805135"/>
          </a:xfrm>
        </p:grpSpPr>
        <p:sp>
          <p:nvSpPr>
            <p:cNvPr id="13" name="Freeform 13"/>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4"/>
              <a:stretch>
                <a:fillRect t="-8252" b="-8252"/>
              </a:stretch>
            </a:blipFill>
          </p:spPr>
        </p:sp>
      </p:grpSp>
      <p:grpSp>
        <p:nvGrpSpPr>
          <p:cNvPr id="14" name="Group 14"/>
          <p:cNvGrpSpPr/>
          <p:nvPr/>
        </p:nvGrpSpPr>
        <p:grpSpPr>
          <a:xfrm>
            <a:off x="7527384" y="6660603"/>
            <a:ext cx="947223" cy="871397"/>
            <a:chOff x="0" y="0"/>
            <a:chExt cx="249474" cy="229504"/>
          </a:xfrm>
        </p:grpSpPr>
        <p:sp>
          <p:nvSpPr>
            <p:cNvPr id="15" name="Freeform 15"/>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p:cNvSpPr txBox="1"/>
          <p:nvPr/>
        </p:nvSpPr>
        <p:spPr>
          <a:xfrm>
            <a:off x="8000995" y="468255"/>
            <a:ext cx="9813393" cy="738506"/>
          </a:xfrm>
          <a:prstGeom prst="rect">
            <a:avLst/>
          </a:prstGeom>
        </p:spPr>
        <p:txBody>
          <a:bodyPr lIns="0" tIns="0" rIns="0" bIns="0" rtlCol="0" anchor="t">
            <a:spAutoFit/>
          </a:bodyPr>
          <a:lstStyle/>
          <a:p>
            <a:pPr algn="l">
              <a:lnSpc>
                <a:spcPts val="6019"/>
              </a:lnSpc>
            </a:pPr>
            <a:r>
              <a:rPr lang="en-US" sz="4299">
                <a:solidFill>
                  <a:srgbClr val="405D72"/>
                </a:solidFill>
                <a:latin typeface="Anton"/>
                <a:ea typeface="Anton"/>
                <a:cs typeface="Anton"/>
                <a:sym typeface="Anton"/>
              </a:rPr>
              <a:t>2.1 BUTTON ( NÚT NHẤN )</a:t>
            </a:r>
          </a:p>
        </p:txBody>
      </p:sp>
      <p:sp>
        <p:nvSpPr>
          <p:cNvPr id="18" name="TextBox 18"/>
          <p:cNvSpPr txBox="1"/>
          <p:nvPr/>
        </p:nvSpPr>
        <p:spPr>
          <a:xfrm>
            <a:off x="8767519" y="1684040"/>
            <a:ext cx="8597184" cy="2481316"/>
          </a:xfrm>
          <a:prstGeom prst="rect">
            <a:avLst/>
          </a:prstGeom>
        </p:spPr>
        <p:txBody>
          <a:bodyPr lIns="0" tIns="0" rIns="0" bIns="0" rtlCol="0" anchor="t">
            <a:spAutoFit/>
          </a:bodyPr>
          <a:lstStyle/>
          <a:p>
            <a:pPr algn="just">
              <a:lnSpc>
                <a:spcPts val="3057"/>
              </a:lnSpc>
            </a:pPr>
            <a:r>
              <a:rPr lang="en-US" sz="2635" b="1" spc="-79">
                <a:solidFill>
                  <a:srgbClr val="405D72"/>
                </a:solidFill>
                <a:latin typeface="Poppins Bold"/>
                <a:ea typeface="Poppins Bold"/>
                <a:cs typeface="Poppins Bold"/>
                <a:sym typeface="Poppins Bold"/>
              </a:rPr>
              <a:t>Chức năng:</a:t>
            </a:r>
            <a:r>
              <a:rPr lang="en-US" sz="2635" spc="-79">
                <a:solidFill>
                  <a:srgbClr val="405D72"/>
                </a:solidFill>
                <a:latin typeface="Poppins"/>
                <a:ea typeface="Poppins"/>
                <a:cs typeface="Poppins"/>
                <a:sym typeface="Poppins"/>
              </a:rPr>
              <a:t> </a:t>
            </a:r>
          </a:p>
          <a:p>
            <a:pPr algn="just">
              <a:lnSpc>
                <a:spcPts val="2853"/>
              </a:lnSpc>
            </a:pPr>
            <a:r>
              <a:rPr lang="en-US" sz="2460" spc="-73">
                <a:solidFill>
                  <a:srgbClr val="405D72"/>
                </a:solidFill>
                <a:latin typeface="Poppins"/>
                <a:ea typeface="Poppins"/>
                <a:cs typeface="Poppins"/>
                <a:sym typeface="Poppins"/>
              </a:rPr>
              <a:t>    Được sử dụng để điều khiển thủ công các chức năng trong hệ thống:  </a:t>
            </a:r>
          </a:p>
          <a:p>
            <a:pPr marL="531125" lvl="1" indent="-265563" algn="just">
              <a:lnSpc>
                <a:spcPts val="2853"/>
              </a:lnSpc>
              <a:buFont typeface="Arial"/>
              <a:buChar char="•"/>
            </a:pPr>
            <a:r>
              <a:rPr lang="en-US" sz="2460" spc="-73">
                <a:solidFill>
                  <a:srgbClr val="405D72"/>
                </a:solidFill>
                <a:latin typeface="Poppins"/>
                <a:ea typeface="Poppins"/>
                <a:cs typeface="Poppins"/>
                <a:sym typeface="Poppins"/>
              </a:rPr>
              <a:t>         </a:t>
            </a:r>
            <a:r>
              <a:rPr lang="en-US" sz="2460" u="none" strike="noStrike" spc="-73">
                <a:solidFill>
                  <a:srgbClr val="405D72"/>
                </a:solidFill>
                <a:latin typeface="Poppins"/>
                <a:ea typeface="Poppins"/>
                <a:cs typeface="Poppins"/>
                <a:sym typeface="Poppins"/>
              </a:rPr>
              <a:t>Bật/tắt thiết bị</a:t>
            </a:r>
          </a:p>
          <a:p>
            <a:pPr marL="531125" lvl="1" indent="-265563" algn="just">
              <a:lnSpc>
                <a:spcPts val="2853"/>
              </a:lnSpc>
              <a:buFont typeface="Arial"/>
              <a:buChar char="•"/>
            </a:pPr>
            <a:r>
              <a:rPr lang="en-US" sz="2460" u="none" strike="noStrike" spc="-73">
                <a:solidFill>
                  <a:srgbClr val="405D72"/>
                </a:solidFill>
                <a:latin typeface="Poppins"/>
                <a:ea typeface="Poppins"/>
                <a:cs typeface="Poppins"/>
                <a:sym typeface="Poppins"/>
              </a:rPr>
              <a:t>        Mở/đóng cửa</a:t>
            </a:r>
          </a:p>
          <a:p>
            <a:pPr marL="531125" lvl="1" indent="-265563" algn="just">
              <a:lnSpc>
                <a:spcPts val="2853"/>
              </a:lnSpc>
              <a:buFont typeface="Arial"/>
              <a:buChar char="•"/>
            </a:pPr>
            <a:r>
              <a:rPr lang="en-US" sz="2460" u="none" strike="noStrike" spc="-73">
                <a:solidFill>
                  <a:srgbClr val="405D72"/>
                </a:solidFill>
                <a:latin typeface="Poppins"/>
                <a:ea typeface="Poppins"/>
                <a:cs typeface="Poppins"/>
                <a:sym typeface="Poppins"/>
              </a:rPr>
              <a:t>        Chuyển đổi chế độ hoạt động</a:t>
            </a:r>
          </a:p>
          <a:p>
            <a:pPr algn="just">
              <a:lnSpc>
                <a:spcPts val="2341"/>
              </a:lnSpc>
            </a:pPr>
            <a:endParaRPr lang="en-US" sz="2460" u="none" strike="noStrike" spc="-73">
              <a:solidFill>
                <a:srgbClr val="405D72"/>
              </a:solidFill>
              <a:latin typeface="Poppins"/>
              <a:ea typeface="Poppins"/>
              <a:cs typeface="Poppins"/>
              <a:sym typeface="Poppins"/>
            </a:endParaRPr>
          </a:p>
        </p:txBody>
      </p:sp>
      <p:sp>
        <p:nvSpPr>
          <p:cNvPr id="19" name="TextBox 19"/>
          <p:cNvSpPr txBox="1"/>
          <p:nvPr/>
        </p:nvSpPr>
        <p:spPr>
          <a:xfrm>
            <a:off x="8767519" y="4041775"/>
            <a:ext cx="9332300" cy="1470025"/>
          </a:xfrm>
          <a:prstGeom prst="rect">
            <a:avLst/>
          </a:prstGeom>
        </p:spPr>
        <p:txBody>
          <a:bodyPr lIns="0" tIns="0" rIns="0" bIns="0" rtlCol="0" anchor="t">
            <a:spAutoFit/>
          </a:bodyPr>
          <a:lstStyle/>
          <a:p>
            <a:pPr algn="just">
              <a:lnSpc>
                <a:spcPts val="2899"/>
              </a:lnSpc>
              <a:spcBef>
                <a:spcPct val="0"/>
              </a:spcBef>
            </a:pPr>
            <a:r>
              <a:rPr lang="en-US" sz="2499" b="1" spc="-74">
                <a:solidFill>
                  <a:srgbClr val="405D72"/>
                </a:solidFill>
                <a:latin typeface="Poppins Bold"/>
                <a:ea typeface="Poppins Bold"/>
                <a:cs typeface="Poppins Bold"/>
                <a:sym typeface="Poppins Bold"/>
              </a:rPr>
              <a:t>Thô</a:t>
            </a:r>
            <a:r>
              <a:rPr lang="en-US" sz="2499" b="1" u="none" strike="noStrike" spc="-74">
                <a:solidFill>
                  <a:srgbClr val="405D72"/>
                </a:solidFill>
                <a:latin typeface="Poppins Bold"/>
                <a:ea typeface="Poppins Bold"/>
                <a:cs typeface="Poppins Bold"/>
                <a:sym typeface="Poppins Bold"/>
              </a:rPr>
              <a:t>ng số kỹ thuật cơ bản: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Điện áp hoạt động: 5V</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Loại: Nút nhấn thường mở (NO)</a:t>
            </a:r>
          </a:p>
          <a:p>
            <a:pPr marL="0" lvl="1" indent="0" algn="just">
              <a:lnSpc>
                <a:spcPts val="2899"/>
              </a:lnSpc>
              <a:spcBef>
                <a:spcPct val="0"/>
              </a:spcBef>
            </a:pPr>
            <a:endParaRPr lang="en-US" sz="2499" u="none" strike="noStrike" spc="-74">
              <a:solidFill>
                <a:srgbClr val="405D72"/>
              </a:solidFill>
              <a:latin typeface="Poppins"/>
              <a:ea typeface="Poppins"/>
              <a:cs typeface="Poppins"/>
              <a:sym typeface="Poppins"/>
            </a:endParaRPr>
          </a:p>
        </p:txBody>
      </p:sp>
      <p:sp>
        <p:nvSpPr>
          <p:cNvPr id="20" name="TextBox 20"/>
          <p:cNvSpPr txBox="1"/>
          <p:nvPr/>
        </p:nvSpPr>
        <p:spPr>
          <a:xfrm>
            <a:off x="8875597" y="6611259"/>
            <a:ext cx="8597184" cy="2193907"/>
          </a:xfrm>
          <a:prstGeom prst="rect">
            <a:avLst/>
          </a:prstGeom>
        </p:spPr>
        <p:txBody>
          <a:bodyPr lIns="0" tIns="0" rIns="0" bIns="0" rtlCol="0" anchor="t">
            <a:spAutoFit/>
          </a:bodyPr>
          <a:lstStyle/>
          <a:p>
            <a:pPr algn="just">
              <a:lnSpc>
                <a:spcPts val="2895"/>
              </a:lnSpc>
              <a:spcBef>
                <a:spcPct val="0"/>
              </a:spcBef>
            </a:pPr>
            <a:r>
              <a:rPr lang="en-US" sz="2496" b="1" spc="-74">
                <a:solidFill>
                  <a:srgbClr val="405D72"/>
                </a:solidFill>
                <a:latin typeface="Poppins Bold"/>
                <a:ea typeface="Poppins Bold"/>
                <a:cs typeface="Poppins Bold"/>
                <a:sym typeface="Poppins Bold"/>
              </a:rPr>
              <a:t>Nguyên lý hoạt động:</a:t>
            </a:r>
          </a:p>
          <a:p>
            <a:pPr algn="just">
              <a:lnSpc>
                <a:spcPts val="2895"/>
              </a:lnSpc>
              <a:spcBef>
                <a:spcPct val="0"/>
              </a:spcBef>
            </a:pPr>
            <a:r>
              <a:rPr lang="en-US" sz="2496" b="1" spc="-74">
                <a:solidFill>
                  <a:srgbClr val="405D72"/>
                </a:solidFill>
                <a:latin typeface="Poppins Bold"/>
                <a:ea typeface="Poppins Bold"/>
                <a:cs typeface="Poppins Bold"/>
                <a:sym typeface="Poppins Bold"/>
              </a:rPr>
              <a:t>       </a:t>
            </a:r>
            <a:r>
              <a:rPr lang="en-US" sz="2496" spc="-74">
                <a:solidFill>
                  <a:srgbClr val="405D72"/>
                </a:solidFill>
                <a:latin typeface="Poppins"/>
                <a:ea typeface="Poppins"/>
                <a:cs typeface="Poppins"/>
                <a:sym typeface="Poppins"/>
              </a:rPr>
              <a:t>  Khi nhấn nút, trạng thái chân Digital của Arduino thay đổi từ LOW sang HIGH (hoặc ngược lại). Arduino đọc tín hiệu này để thực hiện các lệnh điều khiển tương ứng. Trong chương trình có sử dụng kỹ thuật chống dội phím (debounce) để đảm bảo độ ổn định.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58039" cy="10287000"/>
            <a:chOff x="0" y="0"/>
            <a:chExt cx="1806232" cy="2709333"/>
          </a:xfrm>
        </p:grpSpPr>
        <p:sp>
          <p:nvSpPr>
            <p:cNvPr id="3" name="Freeform 3"/>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375644" y="197859"/>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431974" y="1693565"/>
            <a:ext cx="947223" cy="871397"/>
            <a:chOff x="0" y="0"/>
            <a:chExt cx="249474" cy="229504"/>
          </a:xfrm>
        </p:grpSpPr>
        <p:sp>
          <p:nvSpPr>
            <p:cNvPr id="7" name="Freeform 7"/>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p:cNvGrpSpPr/>
          <p:nvPr/>
        </p:nvGrpSpPr>
        <p:grpSpPr>
          <a:xfrm>
            <a:off x="7527384" y="4051300"/>
            <a:ext cx="947223" cy="871397"/>
            <a:chOff x="0" y="0"/>
            <a:chExt cx="249474" cy="229504"/>
          </a:xfrm>
        </p:grpSpPr>
        <p:sp>
          <p:nvSpPr>
            <p:cNvPr id="10" name="Freeform 10"/>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2" name="Group 12"/>
          <p:cNvGrpSpPr/>
          <p:nvPr/>
        </p:nvGrpSpPr>
        <p:grpSpPr>
          <a:xfrm>
            <a:off x="375644" y="2290424"/>
            <a:ext cx="6106750" cy="5241576"/>
            <a:chOff x="0" y="0"/>
            <a:chExt cx="2103090" cy="1805135"/>
          </a:xfrm>
        </p:grpSpPr>
        <p:sp>
          <p:nvSpPr>
            <p:cNvPr id="13" name="Freeform 13"/>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4"/>
              <a:stretch>
                <a:fillRect t="-8599" b="-8599"/>
              </a:stretch>
            </a:blipFill>
          </p:spPr>
        </p:sp>
      </p:grpSp>
      <p:grpSp>
        <p:nvGrpSpPr>
          <p:cNvPr id="14" name="Group 14"/>
          <p:cNvGrpSpPr/>
          <p:nvPr/>
        </p:nvGrpSpPr>
        <p:grpSpPr>
          <a:xfrm>
            <a:off x="7527384" y="6660603"/>
            <a:ext cx="947223" cy="871397"/>
            <a:chOff x="0" y="0"/>
            <a:chExt cx="249474" cy="229504"/>
          </a:xfrm>
        </p:grpSpPr>
        <p:sp>
          <p:nvSpPr>
            <p:cNvPr id="15" name="Freeform 15"/>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p:cNvSpPr txBox="1"/>
          <p:nvPr/>
        </p:nvSpPr>
        <p:spPr>
          <a:xfrm>
            <a:off x="8000995" y="468255"/>
            <a:ext cx="9813393" cy="738506"/>
          </a:xfrm>
          <a:prstGeom prst="rect">
            <a:avLst/>
          </a:prstGeom>
        </p:spPr>
        <p:txBody>
          <a:bodyPr lIns="0" tIns="0" rIns="0" bIns="0" rtlCol="0" anchor="t">
            <a:spAutoFit/>
          </a:bodyPr>
          <a:lstStyle/>
          <a:p>
            <a:pPr algn="l">
              <a:lnSpc>
                <a:spcPts val="6019"/>
              </a:lnSpc>
            </a:pPr>
            <a:r>
              <a:rPr lang="en-US" sz="4299">
                <a:solidFill>
                  <a:srgbClr val="405D72"/>
                </a:solidFill>
                <a:latin typeface="Anton"/>
                <a:ea typeface="Anton"/>
                <a:cs typeface="Anton"/>
                <a:sym typeface="Anton"/>
              </a:rPr>
              <a:t>2.1 BUZZER ( LOA CHIP)</a:t>
            </a:r>
          </a:p>
        </p:txBody>
      </p:sp>
      <p:sp>
        <p:nvSpPr>
          <p:cNvPr id="18" name="TextBox 18"/>
          <p:cNvSpPr txBox="1"/>
          <p:nvPr/>
        </p:nvSpPr>
        <p:spPr>
          <a:xfrm>
            <a:off x="8767519" y="1684040"/>
            <a:ext cx="8597184" cy="2123884"/>
          </a:xfrm>
          <a:prstGeom prst="rect">
            <a:avLst/>
          </a:prstGeom>
        </p:spPr>
        <p:txBody>
          <a:bodyPr lIns="0" tIns="0" rIns="0" bIns="0" rtlCol="0" anchor="t">
            <a:spAutoFit/>
          </a:bodyPr>
          <a:lstStyle/>
          <a:p>
            <a:pPr algn="just">
              <a:lnSpc>
                <a:spcPts val="3057"/>
              </a:lnSpc>
            </a:pPr>
            <a:r>
              <a:rPr lang="en-US" sz="2635" b="1" spc="-79">
                <a:solidFill>
                  <a:srgbClr val="405D72"/>
                </a:solidFill>
                <a:latin typeface="Poppins Bold"/>
                <a:ea typeface="Poppins Bold"/>
                <a:cs typeface="Poppins Bold"/>
                <a:sym typeface="Poppins Bold"/>
              </a:rPr>
              <a:t>Chức năng:</a:t>
            </a:r>
            <a:r>
              <a:rPr lang="en-US" sz="2635" spc="-79">
                <a:solidFill>
                  <a:srgbClr val="405D72"/>
                </a:solidFill>
                <a:latin typeface="Poppins"/>
                <a:ea typeface="Poppins"/>
                <a:cs typeface="Poppins"/>
                <a:sym typeface="Poppins"/>
              </a:rPr>
              <a:t> </a:t>
            </a:r>
          </a:p>
          <a:p>
            <a:pPr algn="just">
              <a:lnSpc>
                <a:spcPts val="2853"/>
              </a:lnSpc>
            </a:pPr>
            <a:r>
              <a:rPr lang="en-US" sz="2460" spc="-73">
                <a:solidFill>
                  <a:srgbClr val="405D72"/>
                </a:solidFill>
                <a:latin typeface="Poppins"/>
                <a:ea typeface="Poppins"/>
                <a:cs typeface="Poppins"/>
                <a:sym typeface="Poppins"/>
              </a:rPr>
              <a:t>    Buzzer dùng để phát tín hiệu âm thanh cảnh báo khi:</a:t>
            </a:r>
          </a:p>
          <a:p>
            <a:pPr marL="531125" lvl="1" indent="-265563" algn="just">
              <a:lnSpc>
                <a:spcPts val="2853"/>
              </a:lnSpc>
              <a:buFont typeface="Arial"/>
              <a:buChar char="•"/>
            </a:pPr>
            <a:r>
              <a:rPr lang="en-US" sz="2460" spc="-73">
                <a:solidFill>
                  <a:srgbClr val="405D72"/>
                </a:solidFill>
                <a:latin typeface="Poppins"/>
                <a:ea typeface="Poppins"/>
                <a:cs typeface="Poppins"/>
                <a:sym typeface="Poppins"/>
              </a:rPr>
              <a:t>Phát hiện chuyển động từ cảm b</a:t>
            </a:r>
            <a:r>
              <a:rPr lang="en-US" sz="2460" u="none" strike="noStrike" spc="-73">
                <a:solidFill>
                  <a:srgbClr val="405D72"/>
                </a:solidFill>
                <a:latin typeface="Poppins"/>
                <a:ea typeface="Poppins"/>
                <a:cs typeface="Poppins"/>
                <a:sym typeface="Poppins"/>
              </a:rPr>
              <a:t>iến PIR</a:t>
            </a:r>
          </a:p>
          <a:p>
            <a:pPr marL="531125" lvl="1" indent="-265563" algn="just">
              <a:lnSpc>
                <a:spcPts val="2853"/>
              </a:lnSpc>
              <a:buFont typeface="Arial"/>
              <a:buChar char="•"/>
            </a:pPr>
            <a:r>
              <a:rPr lang="en-US" sz="2460" u="none" strike="noStrike" spc="-73">
                <a:solidFill>
                  <a:srgbClr val="405D72"/>
                </a:solidFill>
                <a:latin typeface="Poppins"/>
                <a:ea typeface="Poppins"/>
                <a:cs typeface="Poppins"/>
                <a:sym typeface="Poppins"/>
              </a:rPr>
              <a:t>Thẻ RFID không hợp lệ</a:t>
            </a:r>
          </a:p>
          <a:p>
            <a:pPr marL="531125" lvl="1" indent="-265563" algn="just">
              <a:lnSpc>
                <a:spcPts val="2853"/>
              </a:lnSpc>
              <a:buFont typeface="Arial"/>
              <a:buChar char="•"/>
            </a:pPr>
            <a:r>
              <a:rPr lang="en-US" sz="2460" u="none" strike="noStrike" spc="-73">
                <a:solidFill>
                  <a:srgbClr val="405D72"/>
                </a:solidFill>
                <a:latin typeface="Poppins"/>
                <a:ea typeface="Poppins"/>
                <a:cs typeface="Poppins"/>
                <a:sym typeface="Poppins"/>
              </a:rPr>
              <a:t>Hệ thống chuyển sang chế độ cảnh báo</a:t>
            </a:r>
          </a:p>
          <a:p>
            <a:pPr algn="just">
              <a:lnSpc>
                <a:spcPts val="2341"/>
              </a:lnSpc>
            </a:pPr>
            <a:endParaRPr lang="en-US" sz="2460" u="none" strike="noStrike" spc="-73">
              <a:solidFill>
                <a:srgbClr val="405D72"/>
              </a:solidFill>
              <a:latin typeface="Poppins"/>
              <a:ea typeface="Poppins"/>
              <a:cs typeface="Poppins"/>
              <a:sym typeface="Poppins"/>
            </a:endParaRPr>
          </a:p>
        </p:txBody>
      </p:sp>
      <p:sp>
        <p:nvSpPr>
          <p:cNvPr id="19" name="TextBox 19"/>
          <p:cNvSpPr txBox="1"/>
          <p:nvPr/>
        </p:nvSpPr>
        <p:spPr>
          <a:xfrm>
            <a:off x="8767519" y="4041775"/>
            <a:ext cx="9332300" cy="1470025"/>
          </a:xfrm>
          <a:prstGeom prst="rect">
            <a:avLst/>
          </a:prstGeom>
        </p:spPr>
        <p:txBody>
          <a:bodyPr lIns="0" tIns="0" rIns="0" bIns="0" rtlCol="0" anchor="t">
            <a:spAutoFit/>
          </a:bodyPr>
          <a:lstStyle/>
          <a:p>
            <a:pPr algn="just">
              <a:lnSpc>
                <a:spcPts val="2899"/>
              </a:lnSpc>
              <a:spcBef>
                <a:spcPct val="0"/>
              </a:spcBef>
            </a:pPr>
            <a:r>
              <a:rPr lang="en-US" sz="2499" b="1" spc="-74">
                <a:solidFill>
                  <a:srgbClr val="405D72"/>
                </a:solidFill>
                <a:latin typeface="Poppins Bold"/>
                <a:ea typeface="Poppins Bold"/>
                <a:cs typeface="Poppins Bold"/>
                <a:sym typeface="Poppins Bold"/>
              </a:rPr>
              <a:t>Thô</a:t>
            </a:r>
            <a:r>
              <a:rPr lang="en-US" sz="2499" b="1" u="none" strike="noStrike" spc="-74">
                <a:solidFill>
                  <a:srgbClr val="405D72"/>
                </a:solidFill>
                <a:latin typeface="Poppins Bold"/>
                <a:ea typeface="Poppins Bold"/>
                <a:cs typeface="Poppins Bold"/>
                <a:sym typeface="Poppins Bold"/>
              </a:rPr>
              <a:t>ng số kỹ thuật cơ bản: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Điện áp hoạt động: 3 – 5V</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Loại: Buzzer chủ động (Active Buzzer)</a:t>
            </a:r>
          </a:p>
          <a:p>
            <a:pPr marL="0" lvl="1" indent="0" algn="just">
              <a:lnSpc>
                <a:spcPts val="2899"/>
              </a:lnSpc>
              <a:spcBef>
                <a:spcPct val="0"/>
              </a:spcBef>
            </a:pPr>
            <a:endParaRPr lang="en-US" sz="2499" u="none" strike="noStrike" spc="-74">
              <a:solidFill>
                <a:srgbClr val="405D72"/>
              </a:solidFill>
              <a:latin typeface="Poppins"/>
              <a:ea typeface="Poppins"/>
              <a:cs typeface="Poppins"/>
              <a:sym typeface="Poppins"/>
            </a:endParaRPr>
          </a:p>
        </p:txBody>
      </p:sp>
      <p:sp>
        <p:nvSpPr>
          <p:cNvPr id="20" name="TextBox 20"/>
          <p:cNvSpPr txBox="1"/>
          <p:nvPr/>
        </p:nvSpPr>
        <p:spPr>
          <a:xfrm>
            <a:off x="8875597" y="6611259"/>
            <a:ext cx="8597184" cy="1470007"/>
          </a:xfrm>
          <a:prstGeom prst="rect">
            <a:avLst/>
          </a:prstGeom>
        </p:spPr>
        <p:txBody>
          <a:bodyPr lIns="0" tIns="0" rIns="0" bIns="0" rtlCol="0" anchor="t">
            <a:spAutoFit/>
          </a:bodyPr>
          <a:lstStyle/>
          <a:p>
            <a:pPr algn="just">
              <a:lnSpc>
                <a:spcPts val="2895"/>
              </a:lnSpc>
              <a:spcBef>
                <a:spcPct val="0"/>
              </a:spcBef>
            </a:pPr>
            <a:r>
              <a:rPr lang="en-US" sz="2496" b="1" spc="-74">
                <a:solidFill>
                  <a:srgbClr val="405D72"/>
                </a:solidFill>
                <a:latin typeface="Poppins Bold"/>
                <a:ea typeface="Poppins Bold"/>
                <a:cs typeface="Poppins Bold"/>
                <a:sym typeface="Poppins Bold"/>
              </a:rPr>
              <a:t>Nguyên lý hoạt động:</a:t>
            </a:r>
          </a:p>
          <a:p>
            <a:pPr algn="just">
              <a:lnSpc>
                <a:spcPts val="2895"/>
              </a:lnSpc>
              <a:spcBef>
                <a:spcPct val="0"/>
              </a:spcBef>
            </a:pPr>
            <a:r>
              <a:rPr lang="en-US" sz="2496" b="1" spc="-74">
                <a:solidFill>
                  <a:srgbClr val="405D72"/>
                </a:solidFill>
                <a:latin typeface="Poppins Bold"/>
                <a:ea typeface="Poppins Bold"/>
                <a:cs typeface="Poppins Bold"/>
                <a:sym typeface="Poppins Bold"/>
              </a:rPr>
              <a:t>      </a:t>
            </a:r>
            <a:r>
              <a:rPr lang="en-US" sz="2496" spc="-74">
                <a:solidFill>
                  <a:srgbClr val="405D72"/>
                </a:solidFill>
                <a:latin typeface="Poppins"/>
                <a:ea typeface="Poppins"/>
                <a:cs typeface="Poppins"/>
                <a:sym typeface="Poppins"/>
              </a:rPr>
              <a:t>Arduino xuất tín hiệu điều khiển tới Buzzer để phát âm thanh. Có thể phát âm liên tục hoặc theo nhịp tùy thuộc vào chương trình điều khiển.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58039" cy="10287000"/>
            <a:chOff x="0" y="0"/>
            <a:chExt cx="1806232" cy="2709333"/>
          </a:xfrm>
        </p:grpSpPr>
        <p:sp>
          <p:nvSpPr>
            <p:cNvPr id="3" name="Freeform 3"/>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375644" y="197859"/>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431974" y="1693565"/>
            <a:ext cx="947223" cy="871397"/>
            <a:chOff x="0" y="0"/>
            <a:chExt cx="249474" cy="229504"/>
          </a:xfrm>
        </p:grpSpPr>
        <p:sp>
          <p:nvSpPr>
            <p:cNvPr id="7" name="Freeform 7"/>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p:cNvGrpSpPr/>
          <p:nvPr/>
        </p:nvGrpSpPr>
        <p:grpSpPr>
          <a:xfrm>
            <a:off x="7527384" y="4051300"/>
            <a:ext cx="947223" cy="871397"/>
            <a:chOff x="0" y="0"/>
            <a:chExt cx="249474" cy="229504"/>
          </a:xfrm>
        </p:grpSpPr>
        <p:sp>
          <p:nvSpPr>
            <p:cNvPr id="10" name="Freeform 10"/>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2" name="Group 12"/>
          <p:cNvGrpSpPr/>
          <p:nvPr/>
        </p:nvGrpSpPr>
        <p:grpSpPr>
          <a:xfrm>
            <a:off x="375644" y="2290424"/>
            <a:ext cx="6106750" cy="5241576"/>
            <a:chOff x="0" y="0"/>
            <a:chExt cx="2103090" cy="1805135"/>
          </a:xfrm>
        </p:grpSpPr>
        <p:sp>
          <p:nvSpPr>
            <p:cNvPr id="13" name="Freeform 13"/>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4"/>
              <a:stretch>
                <a:fillRect t="-838" r="-16562" b="-838"/>
              </a:stretch>
            </a:blipFill>
          </p:spPr>
        </p:sp>
      </p:grpSp>
      <p:grpSp>
        <p:nvGrpSpPr>
          <p:cNvPr id="14" name="Group 14"/>
          <p:cNvGrpSpPr/>
          <p:nvPr/>
        </p:nvGrpSpPr>
        <p:grpSpPr>
          <a:xfrm>
            <a:off x="7527384" y="6660603"/>
            <a:ext cx="947223" cy="871397"/>
            <a:chOff x="0" y="0"/>
            <a:chExt cx="249474" cy="229504"/>
          </a:xfrm>
        </p:grpSpPr>
        <p:sp>
          <p:nvSpPr>
            <p:cNvPr id="15" name="Freeform 15"/>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p:cNvSpPr txBox="1"/>
          <p:nvPr/>
        </p:nvSpPr>
        <p:spPr>
          <a:xfrm>
            <a:off x="8000995" y="468255"/>
            <a:ext cx="9813393" cy="738506"/>
          </a:xfrm>
          <a:prstGeom prst="rect">
            <a:avLst/>
          </a:prstGeom>
        </p:spPr>
        <p:txBody>
          <a:bodyPr lIns="0" tIns="0" rIns="0" bIns="0" rtlCol="0" anchor="t">
            <a:spAutoFit/>
          </a:bodyPr>
          <a:lstStyle/>
          <a:p>
            <a:pPr algn="l">
              <a:lnSpc>
                <a:spcPts val="6019"/>
              </a:lnSpc>
            </a:pPr>
            <a:r>
              <a:rPr lang="en-US" sz="4299">
                <a:solidFill>
                  <a:srgbClr val="405D72"/>
                </a:solidFill>
                <a:latin typeface="Anton"/>
                <a:ea typeface="Anton"/>
                <a:cs typeface="Anton"/>
                <a:sym typeface="Anton"/>
              </a:rPr>
              <a:t>2.1 BUZZER ( LOA CHIP)</a:t>
            </a:r>
          </a:p>
        </p:txBody>
      </p:sp>
      <p:sp>
        <p:nvSpPr>
          <p:cNvPr id="18" name="TextBox 18"/>
          <p:cNvSpPr txBox="1"/>
          <p:nvPr/>
        </p:nvSpPr>
        <p:spPr>
          <a:xfrm>
            <a:off x="8767519" y="1684040"/>
            <a:ext cx="8597184" cy="2481316"/>
          </a:xfrm>
          <a:prstGeom prst="rect">
            <a:avLst/>
          </a:prstGeom>
        </p:spPr>
        <p:txBody>
          <a:bodyPr lIns="0" tIns="0" rIns="0" bIns="0" rtlCol="0" anchor="t">
            <a:spAutoFit/>
          </a:bodyPr>
          <a:lstStyle/>
          <a:p>
            <a:pPr algn="just">
              <a:lnSpc>
                <a:spcPts val="3057"/>
              </a:lnSpc>
            </a:pPr>
            <a:r>
              <a:rPr lang="en-US" sz="2635" b="1" spc="-79">
                <a:solidFill>
                  <a:srgbClr val="405D72"/>
                </a:solidFill>
                <a:latin typeface="Poppins Bold"/>
                <a:ea typeface="Poppins Bold"/>
                <a:cs typeface="Poppins Bold"/>
                <a:sym typeface="Poppins Bold"/>
              </a:rPr>
              <a:t>Chức năng:</a:t>
            </a:r>
            <a:r>
              <a:rPr lang="en-US" sz="2635" spc="-79">
                <a:solidFill>
                  <a:srgbClr val="405D72"/>
                </a:solidFill>
                <a:latin typeface="Poppins"/>
                <a:ea typeface="Poppins"/>
                <a:cs typeface="Poppins"/>
                <a:sym typeface="Poppins"/>
              </a:rPr>
              <a:t> </a:t>
            </a:r>
          </a:p>
          <a:p>
            <a:pPr algn="just">
              <a:lnSpc>
                <a:spcPts val="2853"/>
              </a:lnSpc>
            </a:pPr>
            <a:r>
              <a:rPr lang="en-US" sz="2460" spc="-73">
                <a:solidFill>
                  <a:srgbClr val="405D72"/>
                </a:solidFill>
                <a:latin typeface="Poppins"/>
                <a:ea typeface="Poppins"/>
                <a:cs typeface="Poppins"/>
                <a:sym typeface="Poppins"/>
              </a:rPr>
              <a:t>    Hiển thị trạng thái hoạt động và cảnh báo:</a:t>
            </a:r>
          </a:p>
          <a:p>
            <a:pPr marL="531125" lvl="1" indent="-265563" algn="just">
              <a:lnSpc>
                <a:spcPts val="2853"/>
              </a:lnSpc>
              <a:buFont typeface="Arial"/>
              <a:buChar char="•"/>
            </a:pPr>
            <a:r>
              <a:rPr lang="en-US" sz="2460" spc="-73">
                <a:solidFill>
                  <a:srgbClr val="405D72"/>
                </a:solidFill>
                <a:latin typeface="Poppins"/>
                <a:ea typeface="Poppins"/>
                <a:cs typeface="Poppins"/>
                <a:sym typeface="Poppins"/>
              </a:rPr>
              <a:t>Trạng thái bật/tắt th</a:t>
            </a:r>
            <a:r>
              <a:rPr lang="en-US" sz="2460" u="none" strike="noStrike" spc="-73">
                <a:solidFill>
                  <a:srgbClr val="405D72"/>
                </a:solidFill>
                <a:latin typeface="Poppins"/>
                <a:ea typeface="Poppins"/>
                <a:cs typeface="Poppins"/>
                <a:sym typeface="Poppins"/>
              </a:rPr>
              <a:t>iết bị</a:t>
            </a:r>
          </a:p>
          <a:p>
            <a:pPr marL="531125" lvl="1" indent="-265563" algn="just">
              <a:lnSpc>
                <a:spcPts val="2853"/>
              </a:lnSpc>
              <a:buFont typeface="Arial"/>
              <a:buChar char="•"/>
            </a:pPr>
            <a:r>
              <a:rPr lang="en-US" sz="2460" u="none" strike="noStrike" spc="-73">
                <a:solidFill>
                  <a:srgbClr val="405D72"/>
                </a:solidFill>
                <a:latin typeface="Poppins"/>
                <a:ea typeface="Poppins"/>
                <a:cs typeface="Poppins"/>
                <a:sym typeface="Poppins"/>
              </a:rPr>
              <a:t>Trạng thái cửa (mở/đóng)</a:t>
            </a:r>
          </a:p>
          <a:p>
            <a:pPr marL="531125" lvl="1" indent="-265563" algn="just">
              <a:lnSpc>
                <a:spcPts val="2853"/>
              </a:lnSpc>
              <a:buFont typeface="Arial"/>
              <a:buChar char="•"/>
            </a:pPr>
            <a:r>
              <a:rPr lang="en-US" sz="2460" u="none" strike="noStrike" spc="-73">
                <a:solidFill>
                  <a:srgbClr val="405D72"/>
                </a:solidFill>
                <a:latin typeface="Poppins"/>
                <a:ea typeface="Poppins"/>
                <a:cs typeface="Poppins"/>
                <a:sym typeface="Poppins"/>
              </a:rPr>
              <a:t>Trạng thái cảnh báo an ninh</a:t>
            </a:r>
          </a:p>
          <a:p>
            <a:pPr marL="531125" lvl="1" indent="-265563" algn="just">
              <a:lnSpc>
                <a:spcPts val="2853"/>
              </a:lnSpc>
              <a:buFont typeface="Arial"/>
              <a:buChar char="•"/>
            </a:pPr>
            <a:endParaRPr lang="en-US" sz="2460" u="none" strike="noStrike" spc="-73">
              <a:solidFill>
                <a:srgbClr val="405D72"/>
              </a:solidFill>
              <a:latin typeface="Poppins"/>
              <a:ea typeface="Poppins"/>
              <a:cs typeface="Poppins"/>
              <a:sym typeface="Poppins"/>
            </a:endParaRPr>
          </a:p>
          <a:p>
            <a:pPr algn="just">
              <a:lnSpc>
                <a:spcPts val="2341"/>
              </a:lnSpc>
            </a:pPr>
            <a:endParaRPr lang="en-US" sz="2460" u="none" strike="noStrike" spc="-73">
              <a:solidFill>
                <a:srgbClr val="405D72"/>
              </a:solidFill>
              <a:latin typeface="Poppins"/>
              <a:ea typeface="Poppins"/>
              <a:cs typeface="Poppins"/>
              <a:sym typeface="Poppins"/>
            </a:endParaRPr>
          </a:p>
        </p:txBody>
      </p:sp>
      <p:sp>
        <p:nvSpPr>
          <p:cNvPr id="19" name="TextBox 19"/>
          <p:cNvSpPr txBox="1"/>
          <p:nvPr/>
        </p:nvSpPr>
        <p:spPr>
          <a:xfrm>
            <a:off x="8767519" y="4041775"/>
            <a:ext cx="9332300" cy="1470025"/>
          </a:xfrm>
          <a:prstGeom prst="rect">
            <a:avLst/>
          </a:prstGeom>
        </p:spPr>
        <p:txBody>
          <a:bodyPr lIns="0" tIns="0" rIns="0" bIns="0" rtlCol="0" anchor="t">
            <a:spAutoFit/>
          </a:bodyPr>
          <a:lstStyle/>
          <a:p>
            <a:pPr algn="just">
              <a:lnSpc>
                <a:spcPts val="2899"/>
              </a:lnSpc>
              <a:spcBef>
                <a:spcPct val="0"/>
              </a:spcBef>
            </a:pPr>
            <a:r>
              <a:rPr lang="en-US" sz="2499" b="1" spc="-74">
                <a:solidFill>
                  <a:srgbClr val="405D72"/>
                </a:solidFill>
                <a:latin typeface="Poppins Bold"/>
                <a:ea typeface="Poppins Bold"/>
                <a:cs typeface="Poppins Bold"/>
                <a:sym typeface="Poppins Bold"/>
              </a:rPr>
              <a:t>Thô</a:t>
            </a:r>
            <a:r>
              <a:rPr lang="en-US" sz="2499" b="1" u="none" strike="noStrike" spc="-74">
                <a:solidFill>
                  <a:srgbClr val="405D72"/>
                </a:solidFill>
                <a:latin typeface="Poppins Bold"/>
                <a:ea typeface="Poppins Bold"/>
                <a:cs typeface="Poppins Bold"/>
                <a:sym typeface="Poppins Bold"/>
              </a:rPr>
              <a:t>ng số kỹ thuật cơ bản: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Điện áp hoạt động: 2 – 3V</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Dòng điện: ~20mA</a:t>
            </a:r>
          </a:p>
          <a:p>
            <a:pPr marL="0" lvl="1" indent="0" algn="just">
              <a:lnSpc>
                <a:spcPts val="2899"/>
              </a:lnSpc>
              <a:spcBef>
                <a:spcPct val="0"/>
              </a:spcBef>
            </a:pPr>
            <a:endParaRPr lang="en-US" sz="2499" u="none" strike="noStrike" spc="-74">
              <a:solidFill>
                <a:srgbClr val="405D72"/>
              </a:solidFill>
              <a:latin typeface="Poppins"/>
              <a:ea typeface="Poppins"/>
              <a:cs typeface="Poppins"/>
              <a:sym typeface="Poppins"/>
            </a:endParaRPr>
          </a:p>
        </p:txBody>
      </p:sp>
      <p:sp>
        <p:nvSpPr>
          <p:cNvPr id="20" name="TextBox 20"/>
          <p:cNvSpPr txBox="1"/>
          <p:nvPr/>
        </p:nvSpPr>
        <p:spPr>
          <a:xfrm>
            <a:off x="8875597" y="6611259"/>
            <a:ext cx="8597184" cy="1470007"/>
          </a:xfrm>
          <a:prstGeom prst="rect">
            <a:avLst/>
          </a:prstGeom>
        </p:spPr>
        <p:txBody>
          <a:bodyPr lIns="0" tIns="0" rIns="0" bIns="0" rtlCol="0" anchor="t">
            <a:spAutoFit/>
          </a:bodyPr>
          <a:lstStyle/>
          <a:p>
            <a:pPr algn="just">
              <a:lnSpc>
                <a:spcPts val="2895"/>
              </a:lnSpc>
              <a:spcBef>
                <a:spcPct val="0"/>
              </a:spcBef>
            </a:pPr>
            <a:r>
              <a:rPr lang="en-US" sz="2496" b="1" spc="-74">
                <a:solidFill>
                  <a:srgbClr val="405D72"/>
                </a:solidFill>
                <a:latin typeface="Poppins Bold"/>
                <a:ea typeface="Poppins Bold"/>
                <a:cs typeface="Poppins Bold"/>
                <a:sym typeface="Poppins Bold"/>
              </a:rPr>
              <a:t>Nguyên lý hoạt động:</a:t>
            </a:r>
          </a:p>
          <a:p>
            <a:pPr algn="just">
              <a:lnSpc>
                <a:spcPts val="2895"/>
              </a:lnSpc>
              <a:spcBef>
                <a:spcPct val="0"/>
              </a:spcBef>
            </a:pPr>
            <a:r>
              <a:rPr lang="en-US" sz="2496" b="1" spc="-74">
                <a:solidFill>
                  <a:srgbClr val="405D72"/>
                </a:solidFill>
                <a:latin typeface="Poppins Bold"/>
                <a:ea typeface="Poppins Bold"/>
                <a:cs typeface="Poppins Bold"/>
                <a:sym typeface="Poppins Bold"/>
              </a:rPr>
              <a:t>      </a:t>
            </a:r>
            <a:r>
              <a:rPr lang="en-US" sz="2496" spc="-74">
                <a:solidFill>
                  <a:srgbClr val="405D72"/>
                </a:solidFill>
                <a:latin typeface="Poppins"/>
                <a:ea typeface="Poppins"/>
                <a:cs typeface="Poppins"/>
                <a:sym typeface="Poppins"/>
              </a:rPr>
              <a:t> Arduino điều khiển LED thông qua các chân Digital. Khi Arduino xuất mức HIGH, LED sáng; khi xuất mức LOW, LED tắt.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58039" cy="10287000"/>
            <a:chOff x="0" y="0"/>
            <a:chExt cx="1806232" cy="2709333"/>
          </a:xfrm>
        </p:grpSpPr>
        <p:sp>
          <p:nvSpPr>
            <p:cNvPr id="3" name="Freeform 3"/>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375644" y="197859"/>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431974" y="1693565"/>
            <a:ext cx="947223" cy="871397"/>
            <a:chOff x="0" y="0"/>
            <a:chExt cx="249474" cy="229504"/>
          </a:xfrm>
        </p:grpSpPr>
        <p:sp>
          <p:nvSpPr>
            <p:cNvPr id="7" name="Freeform 7"/>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p:cNvGrpSpPr/>
          <p:nvPr/>
        </p:nvGrpSpPr>
        <p:grpSpPr>
          <a:xfrm>
            <a:off x="7431974" y="3870325"/>
            <a:ext cx="947223" cy="871397"/>
            <a:chOff x="0" y="0"/>
            <a:chExt cx="249474" cy="229504"/>
          </a:xfrm>
        </p:grpSpPr>
        <p:sp>
          <p:nvSpPr>
            <p:cNvPr id="10" name="Freeform 10"/>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2" name="Group 12"/>
          <p:cNvGrpSpPr/>
          <p:nvPr/>
        </p:nvGrpSpPr>
        <p:grpSpPr>
          <a:xfrm>
            <a:off x="375644" y="2290424"/>
            <a:ext cx="6106750" cy="5241576"/>
            <a:chOff x="0" y="0"/>
            <a:chExt cx="2103090" cy="1805135"/>
          </a:xfrm>
        </p:grpSpPr>
        <p:sp>
          <p:nvSpPr>
            <p:cNvPr id="13" name="Freeform 13"/>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4"/>
              <a:stretch>
                <a:fillRect t="-2633" b="-2633"/>
              </a:stretch>
            </a:blipFill>
          </p:spPr>
        </p:sp>
      </p:grpSp>
      <p:grpSp>
        <p:nvGrpSpPr>
          <p:cNvPr id="14" name="Group 14"/>
          <p:cNvGrpSpPr/>
          <p:nvPr/>
        </p:nvGrpSpPr>
        <p:grpSpPr>
          <a:xfrm>
            <a:off x="7527384" y="6660603"/>
            <a:ext cx="947223" cy="871397"/>
            <a:chOff x="0" y="0"/>
            <a:chExt cx="249474" cy="229504"/>
          </a:xfrm>
        </p:grpSpPr>
        <p:sp>
          <p:nvSpPr>
            <p:cNvPr id="15" name="Freeform 15"/>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p:cNvSpPr txBox="1"/>
          <p:nvPr/>
        </p:nvSpPr>
        <p:spPr>
          <a:xfrm>
            <a:off x="8000995" y="468255"/>
            <a:ext cx="9813393" cy="738506"/>
          </a:xfrm>
          <a:prstGeom prst="rect">
            <a:avLst/>
          </a:prstGeom>
        </p:spPr>
        <p:txBody>
          <a:bodyPr lIns="0" tIns="0" rIns="0" bIns="0" rtlCol="0" anchor="t">
            <a:spAutoFit/>
          </a:bodyPr>
          <a:lstStyle/>
          <a:p>
            <a:pPr algn="l">
              <a:lnSpc>
                <a:spcPts val="6019"/>
              </a:lnSpc>
            </a:pPr>
            <a:r>
              <a:rPr lang="en-US" sz="4299">
                <a:solidFill>
                  <a:srgbClr val="405D72"/>
                </a:solidFill>
                <a:latin typeface="Anton"/>
                <a:ea typeface="Anton"/>
                <a:cs typeface="Anton"/>
                <a:sym typeface="Anton"/>
              </a:rPr>
              <a:t>2.1 DÂY TESTBOARD</a:t>
            </a:r>
          </a:p>
        </p:txBody>
      </p:sp>
      <p:sp>
        <p:nvSpPr>
          <p:cNvPr id="18" name="TextBox 18"/>
          <p:cNvSpPr txBox="1"/>
          <p:nvPr/>
        </p:nvSpPr>
        <p:spPr>
          <a:xfrm>
            <a:off x="8767519" y="1684040"/>
            <a:ext cx="8597184" cy="2123884"/>
          </a:xfrm>
          <a:prstGeom prst="rect">
            <a:avLst/>
          </a:prstGeom>
        </p:spPr>
        <p:txBody>
          <a:bodyPr lIns="0" tIns="0" rIns="0" bIns="0" rtlCol="0" anchor="t">
            <a:spAutoFit/>
          </a:bodyPr>
          <a:lstStyle/>
          <a:p>
            <a:pPr algn="just">
              <a:lnSpc>
                <a:spcPts val="3057"/>
              </a:lnSpc>
            </a:pPr>
            <a:r>
              <a:rPr lang="en-US" sz="2635" b="1" spc="-79">
                <a:solidFill>
                  <a:srgbClr val="405D72"/>
                </a:solidFill>
                <a:latin typeface="Poppins Bold"/>
                <a:ea typeface="Poppins Bold"/>
                <a:cs typeface="Poppins Bold"/>
                <a:sym typeface="Poppins Bold"/>
              </a:rPr>
              <a:t>Chức năng:</a:t>
            </a:r>
            <a:r>
              <a:rPr lang="en-US" sz="2635" spc="-79">
                <a:solidFill>
                  <a:srgbClr val="405D72"/>
                </a:solidFill>
                <a:latin typeface="Poppins"/>
                <a:ea typeface="Poppins"/>
                <a:cs typeface="Poppins"/>
                <a:sym typeface="Poppins"/>
              </a:rPr>
              <a:t> </a:t>
            </a:r>
          </a:p>
          <a:p>
            <a:pPr marL="531125" lvl="1" indent="-265563" algn="just">
              <a:lnSpc>
                <a:spcPts val="2853"/>
              </a:lnSpc>
              <a:buFont typeface="Arial"/>
              <a:buChar char="•"/>
            </a:pPr>
            <a:r>
              <a:rPr lang="en-US" sz="2460" spc="-73">
                <a:solidFill>
                  <a:srgbClr val="405D72"/>
                </a:solidFill>
                <a:latin typeface="Poppins"/>
                <a:ea typeface="Poppins"/>
                <a:cs typeface="Poppins"/>
                <a:sym typeface="Poppins"/>
              </a:rPr>
              <a:t>    Dây testboard (dây jumper) dùng để kết nối tạm thời các linh kiện điện tử vớ</a:t>
            </a:r>
            <a:r>
              <a:rPr lang="en-US" sz="2460" u="none" strike="noStrike" spc="-73">
                <a:solidFill>
                  <a:srgbClr val="405D72"/>
                </a:solidFill>
                <a:latin typeface="Poppins"/>
                <a:ea typeface="Poppins"/>
                <a:cs typeface="Poppins"/>
                <a:sym typeface="Poppins"/>
              </a:rPr>
              <a:t>i nhau hoặc với vi điều khiển trên breadboard/testboard mà không cần hàn.</a:t>
            </a:r>
          </a:p>
          <a:p>
            <a:pPr algn="just">
              <a:lnSpc>
                <a:spcPts val="2853"/>
              </a:lnSpc>
            </a:pPr>
            <a:endParaRPr lang="en-US" sz="2460" u="none" strike="noStrike" spc="-73">
              <a:solidFill>
                <a:srgbClr val="405D72"/>
              </a:solidFill>
              <a:latin typeface="Poppins"/>
              <a:ea typeface="Poppins"/>
              <a:cs typeface="Poppins"/>
              <a:sym typeface="Poppins"/>
            </a:endParaRPr>
          </a:p>
          <a:p>
            <a:pPr algn="just">
              <a:lnSpc>
                <a:spcPts val="2341"/>
              </a:lnSpc>
            </a:pPr>
            <a:endParaRPr lang="en-US" sz="2460" u="none" strike="noStrike" spc="-73">
              <a:solidFill>
                <a:srgbClr val="405D72"/>
              </a:solidFill>
              <a:latin typeface="Poppins"/>
              <a:ea typeface="Poppins"/>
              <a:cs typeface="Poppins"/>
              <a:sym typeface="Poppins"/>
            </a:endParaRPr>
          </a:p>
        </p:txBody>
      </p:sp>
      <p:sp>
        <p:nvSpPr>
          <p:cNvPr id="19" name="TextBox 19"/>
          <p:cNvSpPr txBox="1"/>
          <p:nvPr/>
        </p:nvSpPr>
        <p:spPr>
          <a:xfrm>
            <a:off x="8672109" y="3860800"/>
            <a:ext cx="9332300" cy="2555875"/>
          </a:xfrm>
          <a:prstGeom prst="rect">
            <a:avLst/>
          </a:prstGeom>
        </p:spPr>
        <p:txBody>
          <a:bodyPr lIns="0" tIns="0" rIns="0" bIns="0" rtlCol="0" anchor="t">
            <a:spAutoFit/>
          </a:bodyPr>
          <a:lstStyle/>
          <a:p>
            <a:pPr algn="just">
              <a:lnSpc>
                <a:spcPts val="2899"/>
              </a:lnSpc>
              <a:spcBef>
                <a:spcPct val="0"/>
              </a:spcBef>
            </a:pPr>
            <a:r>
              <a:rPr lang="en-US" sz="2499" b="1" spc="-74">
                <a:solidFill>
                  <a:srgbClr val="405D72"/>
                </a:solidFill>
                <a:latin typeface="Poppins Bold"/>
                <a:ea typeface="Poppins Bold"/>
                <a:cs typeface="Poppins Bold"/>
                <a:sym typeface="Poppins Bold"/>
              </a:rPr>
              <a:t>Thô</a:t>
            </a:r>
            <a:r>
              <a:rPr lang="en-US" sz="2499" b="1" u="none" strike="noStrike" spc="-74">
                <a:solidFill>
                  <a:srgbClr val="405D72"/>
                </a:solidFill>
                <a:latin typeface="Poppins Bold"/>
                <a:ea typeface="Poppins Bold"/>
                <a:cs typeface="Poppins Bold"/>
                <a:sym typeface="Poppins Bold"/>
              </a:rPr>
              <a:t>ng số kỹ thuật cơ bản: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Loại đầu nối: Đực–đực, đực–cái, cái–cái</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Chiều dài phổ biến: 10–30 cm</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Lõi dẫn: Đồng</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Điện áp làm việc: Thường ≤ 300V</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Dòng điện tối đa: Khoảng 1A</a:t>
            </a:r>
          </a:p>
          <a:p>
            <a:pPr marL="0" lvl="1" indent="0" algn="just">
              <a:lnSpc>
                <a:spcPts val="2899"/>
              </a:lnSpc>
              <a:spcBef>
                <a:spcPct val="0"/>
              </a:spcBef>
            </a:pPr>
            <a:endParaRPr lang="en-US" sz="2499" u="none" strike="noStrike" spc="-74">
              <a:solidFill>
                <a:srgbClr val="405D72"/>
              </a:solidFill>
              <a:latin typeface="Poppins"/>
              <a:ea typeface="Poppins"/>
              <a:cs typeface="Poppins"/>
              <a:sym typeface="Poppins"/>
            </a:endParaRPr>
          </a:p>
        </p:txBody>
      </p:sp>
      <p:sp>
        <p:nvSpPr>
          <p:cNvPr id="20" name="TextBox 20"/>
          <p:cNvSpPr txBox="1"/>
          <p:nvPr/>
        </p:nvSpPr>
        <p:spPr>
          <a:xfrm>
            <a:off x="8875597" y="6611259"/>
            <a:ext cx="8597184" cy="1470007"/>
          </a:xfrm>
          <a:prstGeom prst="rect">
            <a:avLst/>
          </a:prstGeom>
        </p:spPr>
        <p:txBody>
          <a:bodyPr lIns="0" tIns="0" rIns="0" bIns="0" rtlCol="0" anchor="t">
            <a:spAutoFit/>
          </a:bodyPr>
          <a:lstStyle/>
          <a:p>
            <a:pPr algn="just">
              <a:lnSpc>
                <a:spcPts val="2895"/>
              </a:lnSpc>
              <a:spcBef>
                <a:spcPct val="0"/>
              </a:spcBef>
            </a:pPr>
            <a:r>
              <a:rPr lang="en-US" sz="2496" b="1" spc="-74">
                <a:solidFill>
                  <a:srgbClr val="405D72"/>
                </a:solidFill>
                <a:latin typeface="Poppins Bold"/>
                <a:ea typeface="Poppins Bold"/>
                <a:cs typeface="Poppins Bold"/>
                <a:sym typeface="Poppins Bold"/>
              </a:rPr>
              <a:t>Nguyên lý hoạt động:</a:t>
            </a:r>
          </a:p>
          <a:p>
            <a:pPr algn="just">
              <a:lnSpc>
                <a:spcPts val="2895"/>
              </a:lnSpc>
              <a:spcBef>
                <a:spcPct val="0"/>
              </a:spcBef>
            </a:pPr>
            <a:r>
              <a:rPr lang="en-US" sz="2496" b="1" spc="-74">
                <a:solidFill>
                  <a:srgbClr val="405D72"/>
                </a:solidFill>
                <a:latin typeface="Poppins Bold"/>
                <a:ea typeface="Poppins Bold"/>
                <a:cs typeface="Poppins Bold"/>
                <a:sym typeface="Poppins Bold"/>
              </a:rPr>
              <a:t>      </a:t>
            </a:r>
            <a:r>
              <a:rPr lang="en-US" sz="2496" spc="-74">
                <a:solidFill>
                  <a:srgbClr val="405D72"/>
                </a:solidFill>
                <a:latin typeface="Poppins"/>
                <a:ea typeface="Poppins"/>
                <a:cs typeface="Poppins"/>
                <a:sym typeface="Poppins"/>
              </a:rPr>
              <a:t> Dây testboard dẫn tín hiệu và nguồn điện giữa các điểm kết nối trên breadboard hoặc module, đảm bảo mạch hoạt động đúng theo sơ đồ thiết kế.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5D72"/>
        </a:solidFill>
        <a:effectLst/>
      </p:bgPr>
    </p:bg>
    <p:spTree>
      <p:nvGrpSpPr>
        <p:cNvPr id="1" name=""/>
        <p:cNvGrpSpPr/>
        <p:nvPr/>
      </p:nvGrpSpPr>
      <p:grpSpPr>
        <a:xfrm>
          <a:off x="0" y="0"/>
          <a:ext cx="0" cy="0"/>
          <a:chOff x="0" y="0"/>
          <a:chExt cx="0" cy="0"/>
        </a:xfrm>
      </p:grpSpPr>
      <p:sp>
        <p:nvSpPr>
          <p:cNvPr id="2" name="TextBox 2"/>
          <p:cNvSpPr txBox="1"/>
          <p:nvPr/>
        </p:nvSpPr>
        <p:spPr>
          <a:xfrm>
            <a:off x="790066" y="4078780"/>
            <a:ext cx="16971248" cy="1309017"/>
          </a:xfrm>
          <a:prstGeom prst="rect">
            <a:avLst/>
          </a:prstGeom>
        </p:spPr>
        <p:txBody>
          <a:bodyPr lIns="0" tIns="0" rIns="0" bIns="0" rtlCol="0" anchor="t">
            <a:spAutoFit/>
          </a:bodyPr>
          <a:lstStyle/>
          <a:p>
            <a:pPr algn="l">
              <a:lnSpc>
                <a:spcPts val="10799"/>
              </a:lnSpc>
            </a:pPr>
            <a:r>
              <a:rPr lang="en-US" sz="7713">
                <a:solidFill>
                  <a:srgbClr val="DCCED6"/>
                </a:solidFill>
                <a:latin typeface="Anton"/>
                <a:ea typeface="Anton"/>
                <a:cs typeface="Anton"/>
                <a:sym typeface="Anton"/>
              </a:rPr>
              <a:t>3. SƠ ĐỒ CHỨC NĂNG VÀ NGUYÊN LÝ HOẠT ĐỘNG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17612546" y="-1064420"/>
            <a:ext cx="833985" cy="10287000"/>
            <a:chOff x="0" y="0"/>
            <a:chExt cx="219650" cy="2709333"/>
          </a:xfrm>
        </p:grpSpPr>
        <p:sp>
          <p:nvSpPr>
            <p:cNvPr id="3" name="Freeform 3"/>
            <p:cNvSpPr/>
            <p:nvPr/>
          </p:nvSpPr>
          <p:spPr>
            <a:xfrm>
              <a:off x="0" y="0"/>
              <a:ext cx="219650" cy="2709333"/>
            </a:xfrm>
            <a:custGeom>
              <a:avLst/>
              <a:gdLst/>
              <a:ahLst/>
              <a:cxnLst/>
              <a:rect l="l" t="t" r="r" b="b"/>
              <a:pathLst>
                <a:path w="219650" h="2709333">
                  <a:moveTo>
                    <a:pt x="0" y="0"/>
                  </a:moveTo>
                  <a:lnTo>
                    <a:pt x="219650" y="0"/>
                  </a:lnTo>
                  <a:lnTo>
                    <a:pt x="219650" y="2709333"/>
                  </a:lnTo>
                  <a:lnTo>
                    <a:pt x="0" y="2709333"/>
                  </a:lnTo>
                  <a:close/>
                </a:path>
              </a:pathLst>
            </a:custGeom>
            <a:solidFill>
              <a:srgbClr val="405D72"/>
            </a:solidFill>
          </p:spPr>
        </p:sp>
        <p:sp>
          <p:nvSpPr>
            <p:cNvPr id="4" name="TextBox 4"/>
            <p:cNvSpPr txBox="1"/>
            <p:nvPr/>
          </p:nvSpPr>
          <p:spPr>
            <a:xfrm>
              <a:off x="0" y="-9525"/>
              <a:ext cx="219650" cy="2718858"/>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908798" y="2448536"/>
            <a:ext cx="6497338" cy="5178092"/>
            <a:chOff x="0" y="0"/>
            <a:chExt cx="1384431" cy="1103330"/>
          </a:xfrm>
        </p:grpSpPr>
        <p:sp>
          <p:nvSpPr>
            <p:cNvPr id="6" name="Freeform 6"/>
            <p:cNvSpPr/>
            <p:nvPr/>
          </p:nvSpPr>
          <p:spPr>
            <a:xfrm>
              <a:off x="0" y="0"/>
              <a:ext cx="1384431" cy="1103330"/>
            </a:xfrm>
            <a:custGeom>
              <a:avLst/>
              <a:gdLst/>
              <a:ahLst/>
              <a:cxnLst/>
              <a:rect l="l" t="t" r="r" b="b"/>
              <a:pathLst>
                <a:path w="1384431" h="1103330">
                  <a:moveTo>
                    <a:pt x="0" y="0"/>
                  </a:moveTo>
                  <a:lnTo>
                    <a:pt x="1384431" y="0"/>
                  </a:lnTo>
                  <a:lnTo>
                    <a:pt x="1384431" y="1103330"/>
                  </a:lnTo>
                  <a:lnTo>
                    <a:pt x="0" y="1103330"/>
                  </a:lnTo>
                  <a:close/>
                </a:path>
              </a:pathLst>
            </a:custGeom>
            <a:blipFill>
              <a:blip r:embed="rId2"/>
              <a:stretch>
                <a:fillRect l="-6938" r="-6938"/>
              </a:stretch>
            </a:blipFill>
          </p:spPr>
        </p:sp>
      </p:grpSp>
      <p:sp>
        <p:nvSpPr>
          <p:cNvPr id="7" name="Freeform 7"/>
          <p:cNvSpPr/>
          <p:nvPr/>
        </p:nvSpPr>
        <p:spPr>
          <a:xfrm>
            <a:off x="16120965" y="307289"/>
            <a:ext cx="482372" cy="532538"/>
          </a:xfrm>
          <a:custGeom>
            <a:avLst/>
            <a:gdLst/>
            <a:ahLst/>
            <a:cxnLst/>
            <a:rect l="l" t="t" r="r" b="b"/>
            <a:pathLst>
              <a:path w="482372" h="532538">
                <a:moveTo>
                  <a:pt x="0" y="0"/>
                </a:moveTo>
                <a:lnTo>
                  <a:pt x="482372" y="0"/>
                </a:lnTo>
                <a:lnTo>
                  <a:pt x="482372" y="532539"/>
                </a:lnTo>
                <a:lnTo>
                  <a:pt x="0" y="5325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rot="-10800000">
            <a:off x="8506046" y="988725"/>
            <a:ext cx="8014636" cy="900077"/>
            <a:chOff x="0" y="0"/>
            <a:chExt cx="30420076" cy="3416300"/>
          </a:xfrm>
        </p:grpSpPr>
        <p:sp>
          <p:nvSpPr>
            <p:cNvPr id="9" name="Freeform 9"/>
            <p:cNvSpPr/>
            <p:nvPr/>
          </p:nvSpPr>
          <p:spPr>
            <a:xfrm>
              <a:off x="0" y="0"/>
              <a:ext cx="30420075" cy="3416300"/>
            </a:xfrm>
            <a:custGeom>
              <a:avLst/>
              <a:gdLst/>
              <a:ahLst/>
              <a:cxnLst/>
              <a:rect l="l" t="t" r="r" b="b"/>
              <a:pathLst>
                <a:path w="30420075" h="3416300">
                  <a:moveTo>
                    <a:pt x="17618937" y="0"/>
                  </a:moveTo>
                  <a:lnTo>
                    <a:pt x="993140" y="0"/>
                  </a:lnTo>
                  <a:lnTo>
                    <a:pt x="3810" y="1699260"/>
                  </a:lnTo>
                  <a:lnTo>
                    <a:pt x="0" y="1706880"/>
                  </a:lnTo>
                  <a:lnTo>
                    <a:pt x="993140" y="3416300"/>
                  </a:lnTo>
                  <a:lnTo>
                    <a:pt x="30420075" y="3416300"/>
                  </a:lnTo>
                  <a:lnTo>
                    <a:pt x="30420075" y="0"/>
                  </a:lnTo>
                  <a:lnTo>
                    <a:pt x="17618934" y="0"/>
                  </a:lnTo>
                  <a:close/>
                  <a:moveTo>
                    <a:pt x="30394675" y="3390900"/>
                  </a:moveTo>
                  <a:lnTo>
                    <a:pt x="1007110" y="3390900"/>
                  </a:lnTo>
                  <a:lnTo>
                    <a:pt x="29210" y="1708150"/>
                  </a:lnTo>
                  <a:lnTo>
                    <a:pt x="1007110" y="25400"/>
                  </a:lnTo>
                  <a:lnTo>
                    <a:pt x="30394675" y="25400"/>
                  </a:lnTo>
                  <a:lnTo>
                    <a:pt x="30394675" y="3390900"/>
                  </a:lnTo>
                  <a:close/>
                  <a:moveTo>
                    <a:pt x="17618937" y="177800"/>
                  </a:moveTo>
                  <a:lnTo>
                    <a:pt x="30242275" y="177800"/>
                  </a:lnTo>
                  <a:lnTo>
                    <a:pt x="30242275" y="3263900"/>
                  </a:lnTo>
                  <a:lnTo>
                    <a:pt x="1098550" y="3263900"/>
                  </a:lnTo>
                  <a:lnTo>
                    <a:pt x="201930" y="1720850"/>
                  </a:lnTo>
                  <a:lnTo>
                    <a:pt x="1098550" y="177800"/>
                  </a:lnTo>
                  <a:lnTo>
                    <a:pt x="17618937" y="177800"/>
                  </a:lnTo>
                  <a:close/>
                </a:path>
              </a:pathLst>
            </a:custGeom>
            <a:solidFill>
              <a:srgbClr val="324372"/>
            </a:solidFill>
          </p:spPr>
        </p:sp>
      </p:grpSp>
      <p:grpSp>
        <p:nvGrpSpPr>
          <p:cNvPr id="10" name="Group 10"/>
          <p:cNvGrpSpPr/>
          <p:nvPr/>
        </p:nvGrpSpPr>
        <p:grpSpPr>
          <a:xfrm rot="-10800000">
            <a:off x="8518793" y="2488891"/>
            <a:ext cx="8001889" cy="900077"/>
            <a:chOff x="0" y="0"/>
            <a:chExt cx="30371695" cy="3416300"/>
          </a:xfrm>
        </p:grpSpPr>
        <p:sp>
          <p:nvSpPr>
            <p:cNvPr id="11" name="Freeform 11"/>
            <p:cNvSpPr/>
            <p:nvPr/>
          </p:nvSpPr>
          <p:spPr>
            <a:xfrm>
              <a:off x="0" y="0"/>
              <a:ext cx="30371693" cy="3416300"/>
            </a:xfrm>
            <a:custGeom>
              <a:avLst/>
              <a:gdLst/>
              <a:ahLst/>
              <a:cxnLst/>
              <a:rect l="l" t="t" r="r" b="b"/>
              <a:pathLst>
                <a:path w="30371693" h="3416300">
                  <a:moveTo>
                    <a:pt x="17591458" y="0"/>
                  </a:moveTo>
                  <a:lnTo>
                    <a:pt x="993140" y="0"/>
                  </a:lnTo>
                  <a:lnTo>
                    <a:pt x="3810" y="1699260"/>
                  </a:lnTo>
                  <a:lnTo>
                    <a:pt x="0" y="1706880"/>
                  </a:lnTo>
                  <a:lnTo>
                    <a:pt x="993140" y="3416300"/>
                  </a:lnTo>
                  <a:lnTo>
                    <a:pt x="30371693" y="3416300"/>
                  </a:lnTo>
                  <a:lnTo>
                    <a:pt x="30371693" y="0"/>
                  </a:lnTo>
                  <a:lnTo>
                    <a:pt x="17591456" y="0"/>
                  </a:lnTo>
                  <a:close/>
                  <a:moveTo>
                    <a:pt x="30346293" y="3390900"/>
                  </a:moveTo>
                  <a:lnTo>
                    <a:pt x="1007110" y="3390900"/>
                  </a:lnTo>
                  <a:lnTo>
                    <a:pt x="29210" y="1708150"/>
                  </a:lnTo>
                  <a:lnTo>
                    <a:pt x="1007110" y="25400"/>
                  </a:lnTo>
                  <a:lnTo>
                    <a:pt x="30346293" y="25400"/>
                  </a:lnTo>
                  <a:lnTo>
                    <a:pt x="30346293" y="3390900"/>
                  </a:lnTo>
                  <a:close/>
                  <a:moveTo>
                    <a:pt x="17591458" y="177800"/>
                  </a:moveTo>
                  <a:lnTo>
                    <a:pt x="30193893" y="177800"/>
                  </a:lnTo>
                  <a:lnTo>
                    <a:pt x="30193893" y="3263900"/>
                  </a:lnTo>
                  <a:lnTo>
                    <a:pt x="1098550" y="3263900"/>
                  </a:lnTo>
                  <a:lnTo>
                    <a:pt x="201930" y="1720850"/>
                  </a:lnTo>
                  <a:lnTo>
                    <a:pt x="1098550" y="177800"/>
                  </a:lnTo>
                  <a:lnTo>
                    <a:pt x="17591458" y="177800"/>
                  </a:lnTo>
                  <a:close/>
                </a:path>
              </a:pathLst>
            </a:custGeom>
            <a:solidFill>
              <a:srgbClr val="324372"/>
            </a:solidFill>
          </p:spPr>
        </p:sp>
      </p:grpSp>
      <p:grpSp>
        <p:nvGrpSpPr>
          <p:cNvPr id="12" name="Group 12"/>
          <p:cNvGrpSpPr/>
          <p:nvPr/>
        </p:nvGrpSpPr>
        <p:grpSpPr>
          <a:xfrm rot="-10800000">
            <a:off x="8518793" y="3989058"/>
            <a:ext cx="8001889" cy="900077"/>
            <a:chOff x="0" y="0"/>
            <a:chExt cx="30371695" cy="3416300"/>
          </a:xfrm>
        </p:grpSpPr>
        <p:sp>
          <p:nvSpPr>
            <p:cNvPr id="13" name="Freeform 13"/>
            <p:cNvSpPr/>
            <p:nvPr/>
          </p:nvSpPr>
          <p:spPr>
            <a:xfrm>
              <a:off x="0" y="0"/>
              <a:ext cx="30371693" cy="3416300"/>
            </a:xfrm>
            <a:custGeom>
              <a:avLst/>
              <a:gdLst/>
              <a:ahLst/>
              <a:cxnLst/>
              <a:rect l="l" t="t" r="r" b="b"/>
              <a:pathLst>
                <a:path w="30371693" h="3416300">
                  <a:moveTo>
                    <a:pt x="17591458" y="0"/>
                  </a:moveTo>
                  <a:lnTo>
                    <a:pt x="993140" y="0"/>
                  </a:lnTo>
                  <a:lnTo>
                    <a:pt x="3810" y="1699260"/>
                  </a:lnTo>
                  <a:lnTo>
                    <a:pt x="0" y="1706880"/>
                  </a:lnTo>
                  <a:lnTo>
                    <a:pt x="993140" y="3416300"/>
                  </a:lnTo>
                  <a:lnTo>
                    <a:pt x="30371693" y="3416300"/>
                  </a:lnTo>
                  <a:lnTo>
                    <a:pt x="30371693" y="0"/>
                  </a:lnTo>
                  <a:lnTo>
                    <a:pt x="17591456" y="0"/>
                  </a:lnTo>
                  <a:close/>
                  <a:moveTo>
                    <a:pt x="30346293" y="3390900"/>
                  </a:moveTo>
                  <a:lnTo>
                    <a:pt x="1007110" y="3390900"/>
                  </a:lnTo>
                  <a:lnTo>
                    <a:pt x="29210" y="1708150"/>
                  </a:lnTo>
                  <a:lnTo>
                    <a:pt x="1007110" y="25400"/>
                  </a:lnTo>
                  <a:lnTo>
                    <a:pt x="30346293" y="25400"/>
                  </a:lnTo>
                  <a:lnTo>
                    <a:pt x="30346293" y="3390900"/>
                  </a:lnTo>
                  <a:close/>
                  <a:moveTo>
                    <a:pt x="17591458" y="177800"/>
                  </a:moveTo>
                  <a:lnTo>
                    <a:pt x="30193893" y="177800"/>
                  </a:lnTo>
                  <a:lnTo>
                    <a:pt x="30193893" y="3263900"/>
                  </a:lnTo>
                  <a:lnTo>
                    <a:pt x="1098550" y="3263900"/>
                  </a:lnTo>
                  <a:lnTo>
                    <a:pt x="201930" y="1720850"/>
                  </a:lnTo>
                  <a:lnTo>
                    <a:pt x="1098550" y="177800"/>
                  </a:lnTo>
                  <a:lnTo>
                    <a:pt x="17591458" y="177800"/>
                  </a:lnTo>
                  <a:close/>
                </a:path>
              </a:pathLst>
            </a:custGeom>
            <a:solidFill>
              <a:srgbClr val="324372"/>
            </a:solidFill>
          </p:spPr>
        </p:sp>
      </p:grpSp>
      <p:grpSp>
        <p:nvGrpSpPr>
          <p:cNvPr id="14" name="Group 14"/>
          <p:cNvGrpSpPr/>
          <p:nvPr/>
        </p:nvGrpSpPr>
        <p:grpSpPr>
          <a:xfrm rot="-10800000">
            <a:off x="8518793" y="5489224"/>
            <a:ext cx="8001889" cy="900077"/>
            <a:chOff x="0" y="0"/>
            <a:chExt cx="30371695" cy="3416300"/>
          </a:xfrm>
        </p:grpSpPr>
        <p:sp>
          <p:nvSpPr>
            <p:cNvPr id="15" name="Freeform 15"/>
            <p:cNvSpPr/>
            <p:nvPr/>
          </p:nvSpPr>
          <p:spPr>
            <a:xfrm>
              <a:off x="0" y="0"/>
              <a:ext cx="30371693" cy="3416300"/>
            </a:xfrm>
            <a:custGeom>
              <a:avLst/>
              <a:gdLst/>
              <a:ahLst/>
              <a:cxnLst/>
              <a:rect l="l" t="t" r="r" b="b"/>
              <a:pathLst>
                <a:path w="30371693" h="3416300">
                  <a:moveTo>
                    <a:pt x="17591458" y="0"/>
                  </a:moveTo>
                  <a:lnTo>
                    <a:pt x="993140" y="0"/>
                  </a:lnTo>
                  <a:lnTo>
                    <a:pt x="3810" y="1699260"/>
                  </a:lnTo>
                  <a:lnTo>
                    <a:pt x="0" y="1706880"/>
                  </a:lnTo>
                  <a:lnTo>
                    <a:pt x="993140" y="3416300"/>
                  </a:lnTo>
                  <a:lnTo>
                    <a:pt x="30371693" y="3416300"/>
                  </a:lnTo>
                  <a:lnTo>
                    <a:pt x="30371693" y="0"/>
                  </a:lnTo>
                  <a:lnTo>
                    <a:pt x="17591456" y="0"/>
                  </a:lnTo>
                  <a:close/>
                  <a:moveTo>
                    <a:pt x="30346293" y="3390900"/>
                  </a:moveTo>
                  <a:lnTo>
                    <a:pt x="1007110" y="3390900"/>
                  </a:lnTo>
                  <a:lnTo>
                    <a:pt x="29210" y="1708150"/>
                  </a:lnTo>
                  <a:lnTo>
                    <a:pt x="1007110" y="25400"/>
                  </a:lnTo>
                  <a:lnTo>
                    <a:pt x="30346293" y="25400"/>
                  </a:lnTo>
                  <a:lnTo>
                    <a:pt x="30346293" y="3390900"/>
                  </a:lnTo>
                  <a:close/>
                  <a:moveTo>
                    <a:pt x="17591458" y="177800"/>
                  </a:moveTo>
                  <a:lnTo>
                    <a:pt x="30193893" y="177800"/>
                  </a:lnTo>
                  <a:lnTo>
                    <a:pt x="30193893" y="3263900"/>
                  </a:lnTo>
                  <a:lnTo>
                    <a:pt x="1098550" y="3263900"/>
                  </a:lnTo>
                  <a:lnTo>
                    <a:pt x="201930" y="1720850"/>
                  </a:lnTo>
                  <a:lnTo>
                    <a:pt x="1098550" y="177800"/>
                  </a:lnTo>
                  <a:lnTo>
                    <a:pt x="17591458" y="177800"/>
                  </a:lnTo>
                  <a:close/>
                </a:path>
              </a:pathLst>
            </a:custGeom>
            <a:solidFill>
              <a:srgbClr val="324372"/>
            </a:solidFill>
          </p:spPr>
        </p:sp>
      </p:grpSp>
      <p:grpSp>
        <p:nvGrpSpPr>
          <p:cNvPr id="16" name="Group 16"/>
          <p:cNvGrpSpPr/>
          <p:nvPr/>
        </p:nvGrpSpPr>
        <p:grpSpPr>
          <a:xfrm rot="-10800000">
            <a:off x="8518793" y="6989390"/>
            <a:ext cx="8001889" cy="900077"/>
            <a:chOff x="0" y="0"/>
            <a:chExt cx="30371695" cy="3416300"/>
          </a:xfrm>
        </p:grpSpPr>
        <p:sp>
          <p:nvSpPr>
            <p:cNvPr id="17" name="Freeform 17"/>
            <p:cNvSpPr/>
            <p:nvPr/>
          </p:nvSpPr>
          <p:spPr>
            <a:xfrm>
              <a:off x="0" y="0"/>
              <a:ext cx="30371693" cy="3416300"/>
            </a:xfrm>
            <a:custGeom>
              <a:avLst/>
              <a:gdLst/>
              <a:ahLst/>
              <a:cxnLst/>
              <a:rect l="l" t="t" r="r" b="b"/>
              <a:pathLst>
                <a:path w="30371693" h="3416300">
                  <a:moveTo>
                    <a:pt x="17591458" y="0"/>
                  </a:moveTo>
                  <a:lnTo>
                    <a:pt x="993140" y="0"/>
                  </a:lnTo>
                  <a:lnTo>
                    <a:pt x="3810" y="1699260"/>
                  </a:lnTo>
                  <a:lnTo>
                    <a:pt x="0" y="1706880"/>
                  </a:lnTo>
                  <a:lnTo>
                    <a:pt x="993140" y="3416300"/>
                  </a:lnTo>
                  <a:lnTo>
                    <a:pt x="30371693" y="3416300"/>
                  </a:lnTo>
                  <a:lnTo>
                    <a:pt x="30371693" y="0"/>
                  </a:lnTo>
                  <a:lnTo>
                    <a:pt x="17591456" y="0"/>
                  </a:lnTo>
                  <a:close/>
                  <a:moveTo>
                    <a:pt x="30346293" y="3390900"/>
                  </a:moveTo>
                  <a:lnTo>
                    <a:pt x="1007110" y="3390900"/>
                  </a:lnTo>
                  <a:lnTo>
                    <a:pt x="29210" y="1708150"/>
                  </a:lnTo>
                  <a:lnTo>
                    <a:pt x="1007110" y="25400"/>
                  </a:lnTo>
                  <a:lnTo>
                    <a:pt x="30346293" y="25400"/>
                  </a:lnTo>
                  <a:lnTo>
                    <a:pt x="30346293" y="3390900"/>
                  </a:lnTo>
                  <a:close/>
                  <a:moveTo>
                    <a:pt x="17591458" y="177800"/>
                  </a:moveTo>
                  <a:lnTo>
                    <a:pt x="30193893" y="177800"/>
                  </a:lnTo>
                  <a:lnTo>
                    <a:pt x="30193893" y="3263900"/>
                  </a:lnTo>
                  <a:lnTo>
                    <a:pt x="1098550" y="3263900"/>
                  </a:lnTo>
                  <a:lnTo>
                    <a:pt x="201930" y="1720850"/>
                  </a:lnTo>
                  <a:lnTo>
                    <a:pt x="1098550" y="177800"/>
                  </a:lnTo>
                  <a:lnTo>
                    <a:pt x="17591458" y="177800"/>
                  </a:lnTo>
                  <a:close/>
                </a:path>
              </a:pathLst>
            </a:custGeom>
            <a:solidFill>
              <a:srgbClr val="324372"/>
            </a:solidFill>
          </p:spPr>
        </p:sp>
      </p:grpSp>
      <p:grpSp>
        <p:nvGrpSpPr>
          <p:cNvPr id="18" name="Group 18"/>
          <p:cNvGrpSpPr/>
          <p:nvPr/>
        </p:nvGrpSpPr>
        <p:grpSpPr>
          <a:xfrm>
            <a:off x="8048484" y="566127"/>
            <a:ext cx="940617" cy="845196"/>
            <a:chOff x="0" y="0"/>
            <a:chExt cx="727541" cy="653736"/>
          </a:xfrm>
        </p:grpSpPr>
        <p:sp>
          <p:nvSpPr>
            <p:cNvPr id="19" name="Freeform 19"/>
            <p:cNvSpPr/>
            <p:nvPr/>
          </p:nvSpPr>
          <p:spPr>
            <a:xfrm>
              <a:off x="0" y="0"/>
              <a:ext cx="727541" cy="653736"/>
            </a:xfrm>
            <a:custGeom>
              <a:avLst/>
              <a:gdLst/>
              <a:ahLst/>
              <a:cxnLst/>
              <a:rect l="l" t="t" r="r" b="b"/>
              <a:pathLst>
                <a:path w="727541" h="653736">
                  <a:moveTo>
                    <a:pt x="727541" y="0"/>
                  </a:moveTo>
                  <a:lnTo>
                    <a:pt x="727541" y="539436"/>
                  </a:lnTo>
                  <a:lnTo>
                    <a:pt x="363771" y="653736"/>
                  </a:lnTo>
                  <a:lnTo>
                    <a:pt x="0" y="539436"/>
                  </a:lnTo>
                  <a:lnTo>
                    <a:pt x="0" y="0"/>
                  </a:lnTo>
                  <a:lnTo>
                    <a:pt x="727541" y="0"/>
                  </a:lnTo>
                  <a:close/>
                </a:path>
              </a:pathLst>
            </a:custGeom>
            <a:solidFill>
              <a:srgbClr val="909EC4"/>
            </a:solidFill>
          </p:spPr>
        </p:sp>
        <p:sp>
          <p:nvSpPr>
            <p:cNvPr id="20" name="TextBox 20"/>
            <p:cNvSpPr txBox="1"/>
            <p:nvPr/>
          </p:nvSpPr>
          <p:spPr>
            <a:xfrm>
              <a:off x="0" y="-28575"/>
              <a:ext cx="727541" cy="568011"/>
            </a:xfrm>
            <a:prstGeom prst="rect">
              <a:avLst/>
            </a:prstGeom>
          </p:spPr>
          <p:txBody>
            <a:bodyPr lIns="50800" tIns="50800" rIns="50800" bIns="50800" rtlCol="0" anchor="ctr"/>
            <a:lstStyle/>
            <a:p>
              <a:pPr algn="ctr">
                <a:lnSpc>
                  <a:spcPts val="1960"/>
                </a:lnSpc>
              </a:pPr>
              <a:endParaRPr/>
            </a:p>
          </p:txBody>
        </p:sp>
      </p:grpSp>
      <p:grpSp>
        <p:nvGrpSpPr>
          <p:cNvPr id="21" name="Group 21"/>
          <p:cNvGrpSpPr/>
          <p:nvPr/>
        </p:nvGrpSpPr>
        <p:grpSpPr>
          <a:xfrm>
            <a:off x="8035737" y="2066293"/>
            <a:ext cx="940617" cy="845196"/>
            <a:chOff x="0" y="0"/>
            <a:chExt cx="727541" cy="653736"/>
          </a:xfrm>
        </p:grpSpPr>
        <p:sp>
          <p:nvSpPr>
            <p:cNvPr id="22" name="Freeform 22"/>
            <p:cNvSpPr/>
            <p:nvPr/>
          </p:nvSpPr>
          <p:spPr>
            <a:xfrm>
              <a:off x="0" y="0"/>
              <a:ext cx="727541" cy="653736"/>
            </a:xfrm>
            <a:custGeom>
              <a:avLst/>
              <a:gdLst/>
              <a:ahLst/>
              <a:cxnLst/>
              <a:rect l="l" t="t" r="r" b="b"/>
              <a:pathLst>
                <a:path w="727541" h="653736">
                  <a:moveTo>
                    <a:pt x="727541" y="0"/>
                  </a:moveTo>
                  <a:lnTo>
                    <a:pt x="727541" y="539436"/>
                  </a:lnTo>
                  <a:lnTo>
                    <a:pt x="363771" y="653736"/>
                  </a:lnTo>
                  <a:lnTo>
                    <a:pt x="0" y="539436"/>
                  </a:lnTo>
                  <a:lnTo>
                    <a:pt x="0" y="0"/>
                  </a:lnTo>
                  <a:lnTo>
                    <a:pt x="727541" y="0"/>
                  </a:lnTo>
                  <a:close/>
                </a:path>
              </a:pathLst>
            </a:custGeom>
            <a:solidFill>
              <a:srgbClr val="909EC4"/>
            </a:solidFill>
          </p:spPr>
        </p:sp>
        <p:sp>
          <p:nvSpPr>
            <p:cNvPr id="23" name="TextBox 23"/>
            <p:cNvSpPr txBox="1"/>
            <p:nvPr/>
          </p:nvSpPr>
          <p:spPr>
            <a:xfrm>
              <a:off x="0" y="-28575"/>
              <a:ext cx="727541" cy="568011"/>
            </a:xfrm>
            <a:prstGeom prst="rect">
              <a:avLst/>
            </a:prstGeom>
          </p:spPr>
          <p:txBody>
            <a:bodyPr lIns="50800" tIns="50800" rIns="50800" bIns="50800" rtlCol="0" anchor="ctr"/>
            <a:lstStyle/>
            <a:p>
              <a:pPr algn="ctr">
                <a:lnSpc>
                  <a:spcPts val="1960"/>
                </a:lnSpc>
              </a:pPr>
              <a:endParaRPr/>
            </a:p>
          </p:txBody>
        </p:sp>
      </p:grpSp>
      <p:grpSp>
        <p:nvGrpSpPr>
          <p:cNvPr id="24" name="Group 24"/>
          <p:cNvGrpSpPr/>
          <p:nvPr/>
        </p:nvGrpSpPr>
        <p:grpSpPr>
          <a:xfrm>
            <a:off x="8048484" y="3593899"/>
            <a:ext cx="940617" cy="845196"/>
            <a:chOff x="0" y="0"/>
            <a:chExt cx="727541" cy="653736"/>
          </a:xfrm>
        </p:grpSpPr>
        <p:sp>
          <p:nvSpPr>
            <p:cNvPr id="25" name="Freeform 25"/>
            <p:cNvSpPr/>
            <p:nvPr/>
          </p:nvSpPr>
          <p:spPr>
            <a:xfrm>
              <a:off x="0" y="0"/>
              <a:ext cx="727541" cy="653736"/>
            </a:xfrm>
            <a:custGeom>
              <a:avLst/>
              <a:gdLst/>
              <a:ahLst/>
              <a:cxnLst/>
              <a:rect l="l" t="t" r="r" b="b"/>
              <a:pathLst>
                <a:path w="727541" h="653736">
                  <a:moveTo>
                    <a:pt x="727541" y="0"/>
                  </a:moveTo>
                  <a:lnTo>
                    <a:pt x="727541" y="539436"/>
                  </a:lnTo>
                  <a:lnTo>
                    <a:pt x="363771" y="653736"/>
                  </a:lnTo>
                  <a:lnTo>
                    <a:pt x="0" y="539436"/>
                  </a:lnTo>
                  <a:lnTo>
                    <a:pt x="0" y="0"/>
                  </a:lnTo>
                  <a:lnTo>
                    <a:pt x="727541" y="0"/>
                  </a:lnTo>
                  <a:close/>
                </a:path>
              </a:pathLst>
            </a:custGeom>
            <a:solidFill>
              <a:srgbClr val="909EC4"/>
            </a:solidFill>
          </p:spPr>
        </p:sp>
        <p:sp>
          <p:nvSpPr>
            <p:cNvPr id="26" name="TextBox 26"/>
            <p:cNvSpPr txBox="1"/>
            <p:nvPr/>
          </p:nvSpPr>
          <p:spPr>
            <a:xfrm>
              <a:off x="0" y="-28575"/>
              <a:ext cx="727541" cy="568011"/>
            </a:xfrm>
            <a:prstGeom prst="rect">
              <a:avLst/>
            </a:prstGeom>
          </p:spPr>
          <p:txBody>
            <a:bodyPr lIns="50800" tIns="50800" rIns="50800" bIns="50800" rtlCol="0" anchor="ctr"/>
            <a:lstStyle/>
            <a:p>
              <a:pPr algn="ctr">
                <a:lnSpc>
                  <a:spcPts val="1960"/>
                </a:lnSpc>
              </a:pPr>
              <a:endParaRPr/>
            </a:p>
          </p:txBody>
        </p:sp>
      </p:grpSp>
      <p:grpSp>
        <p:nvGrpSpPr>
          <p:cNvPr id="27" name="Group 27"/>
          <p:cNvGrpSpPr/>
          <p:nvPr/>
        </p:nvGrpSpPr>
        <p:grpSpPr>
          <a:xfrm>
            <a:off x="8048484" y="5062041"/>
            <a:ext cx="940617" cy="845196"/>
            <a:chOff x="0" y="0"/>
            <a:chExt cx="727541" cy="653736"/>
          </a:xfrm>
        </p:grpSpPr>
        <p:sp>
          <p:nvSpPr>
            <p:cNvPr id="28" name="Freeform 28"/>
            <p:cNvSpPr/>
            <p:nvPr/>
          </p:nvSpPr>
          <p:spPr>
            <a:xfrm>
              <a:off x="0" y="0"/>
              <a:ext cx="727541" cy="653736"/>
            </a:xfrm>
            <a:custGeom>
              <a:avLst/>
              <a:gdLst/>
              <a:ahLst/>
              <a:cxnLst/>
              <a:rect l="l" t="t" r="r" b="b"/>
              <a:pathLst>
                <a:path w="727541" h="653736">
                  <a:moveTo>
                    <a:pt x="727541" y="0"/>
                  </a:moveTo>
                  <a:lnTo>
                    <a:pt x="727541" y="539436"/>
                  </a:lnTo>
                  <a:lnTo>
                    <a:pt x="363771" y="653736"/>
                  </a:lnTo>
                  <a:lnTo>
                    <a:pt x="0" y="539436"/>
                  </a:lnTo>
                  <a:lnTo>
                    <a:pt x="0" y="0"/>
                  </a:lnTo>
                  <a:lnTo>
                    <a:pt x="727541" y="0"/>
                  </a:lnTo>
                  <a:close/>
                </a:path>
              </a:pathLst>
            </a:custGeom>
            <a:solidFill>
              <a:srgbClr val="909EC4"/>
            </a:solidFill>
          </p:spPr>
        </p:sp>
        <p:sp>
          <p:nvSpPr>
            <p:cNvPr id="29" name="TextBox 29"/>
            <p:cNvSpPr txBox="1"/>
            <p:nvPr/>
          </p:nvSpPr>
          <p:spPr>
            <a:xfrm>
              <a:off x="0" y="-28575"/>
              <a:ext cx="727541" cy="568011"/>
            </a:xfrm>
            <a:prstGeom prst="rect">
              <a:avLst/>
            </a:prstGeom>
          </p:spPr>
          <p:txBody>
            <a:bodyPr lIns="50800" tIns="50800" rIns="50800" bIns="50800" rtlCol="0" anchor="ctr"/>
            <a:lstStyle/>
            <a:p>
              <a:pPr algn="ctr">
                <a:lnSpc>
                  <a:spcPts val="1960"/>
                </a:lnSpc>
              </a:pPr>
              <a:endParaRPr/>
            </a:p>
          </p:txBody>
        </p:sp>
      </p:grpSp>
      <p:grpSp>
        <p:nvGrpSpPr>
          <p:cNvPr id="30" name="Group 30"/>
          <p:cNvGrpSpPr/>
          <p:nvPr/>
        </p:nvGrpSpPr>
        <p:grpSpPr>
          <a:xfrm>
            <a:off x="8035737" y="6562207"/>
            <a:ext cx="940617" cy="845196"/>
            <a:chOff x="0" y="0"/>
            <a:chExt cx="727541" cy="653736"/>
          </a:xfrm>
        </p:grpSpPr>
        <p:sp>
          <p:nvSpPr>
            <p:cNvPr id="31" name="Freeform 31"/>
            <p:cNvSpPr/>
            <p:nvPr/>
          </p:nvSpPr>
          <p:spPr>
            <a:xfrm>
              <a:off x="0" y="0"/>
              <a:ext cx="727541" cy="653736"/>
            </a:xfrm>
            <a:custGeom>
              <a:avLst/>
              <a:gdLst/>
              <a:ahLst/>
              <a:cxnLst/>
              <a:rect l="l" t="t" r="r" b="b"/>
              <a:pathLst>
                <a:path w="727541" h="653736">
                  <a:moveTo>
                    <a:pt x="727541" y="0"/>
                  </a:moveTo>
                  <a:lnTo>
                    <a:pt x="727541" y="539436"/>
                  </a:lnTo>
                  <a:lnTo>
                    <a:pt x="363771" y="653736"/>
                  </a:lnTo>
                  <a:lnTo>
                    <a:pt x="0" y="539436"/>
                  </a:lnTo>
                  <a:lnTo>
                    <a:pt x="0" y="0"/>
                  </a:lnTo>
                  <a:lnTo>
                    <a:pt x="727541" y="0"/>
                  </a:lnTo>
                  <a:close/>
                </a:path>
              </a:pathLst>
            </a:custGeom>
            <a:solidFill>
              <a:srgbClr val="909EC4"/>
            </a:solidFill>
          </p:spPr>
        </p:sp>
        <p:sp>
          <p:nvSpPr>
            <p:cNvPr id="32" name="TextBox 32"/>
            <p:cNvSpPr txBox="1"/>
            <p:nvPr/>
          </p:nvSpPr>
          <p:spPr>
            <a:xfrm>
              <a:off x="0" y="-28575"/>
              <a:ext cx="727541" cy="568011"/>
            </a:xfrm>
            <a:prstGeom prst="rect">
              <a:avLst/>
            </a:prstGeom>
          </p:spPr>
          <p:txBody>
            <a:bodyPr lIns="50800" tIns="50800" rIns="50800" bIns="50800" rtlCol="0" anchor="ctr"/>
            <a:lstStyle/>
            <a:p>
              <a:pPr algn="ctr">
                <a:lnSpc>
                  <a:spcPts val="1960"/>
                </a:lnSpc>
              </a:pPr>
              <a:endParaRPr/>
            </a:p>
          </p:txBody>
        </p:sp>
      </p:grpSp>
      <p:sp>
        <p:nvSpPr>
          <p:cNvPr id="33" name="TextBox 33"/>
          <p:cNvSpPr txBox="1"/>
          <p:nvPr/>
        </p:nvSpPr>
        <p:spPr>
          <a:xfrm>
            <a:off x="2231054" y="309734"/>
            <a:ext cx="6572828" cy="1346570"/>
          </a:xfrm>
          <a:prstGeom prst="rect">
            <a:avLst/>
          </a:prstGeom>
        </p:spPr>
        <p:txBody>
          <a:bodyPr lIns="0" tIns="0" rIns="0" bIns="0" rtlCol="0" anchor="t">
            <a:spAutoFit/>
          </a:bodyPr>
          <a:lstStyle/>
          <a:p>
            <a:pPr algn="l">
              <a:lnSpc>
                <a:spcPts val="11079"/>
              </a:lnSpc>
            </a:pPr>
            <a:r>
              <a:rPr lang="en-US" sz="7913">
                <a:solidFill>
                  <a:srgbClr val="405D72"/>
                </a:solidFill>
                <a:latin typeface="Anton"/>
                <a:ea typeface="Anton"/>
                <a:cs typeface="Anton"/>
                <a:sym typeface="Anton"/>
              </a:rPr>
              <a:t>TỔNG QUAN</a:t>
            </a:r>
          </a:p>
        </p:txBody>
      </p:sp>
      <p:sp>
        <p:nvSpPr>
          <p:cNvPr id="34" name="TextBox 34"/>
          <p:cNvSpPr txBox="1"/>
          <p:nvPr/>
        </p:nvSpPr>
        <p:spPr>
          <a:xfrm>
            <a:off x="8028766" y="601408"/>
            <a:ext cx="954559" cy="688975"/>
          </a:xfrm>
          <a:prstGeom prst="rect">
            <a:avLst/>
          </a:prstGeom>
        </p:spPr>
        <p:txBody>
          <a:bodyPr lIns="0" tIns="0" rIns="0" bIns="0" rtlCol="0" anchor="t">
            <a:spAutoFit/>
          </a:bodyPr>
          <a:lstStyle/>
          <a:p>
            <a:pPr algn="ctr">
              <a:lnSpc>
                <a:spcPts val="5599"/>
              </a:lnSpc>
            </a:pPr>
            <a:r>
              <a:rPr lang="en-US" sz="3999" b="1">
                <a:solidFill>
                  <a:srgbClr val="000000"/>
                </a:solidFill>
                <a:latin typeface="Caladea Bold"/>
                <a:ea typeface="Caladea Bold"/>
                <a:cs typeface="Caladea Bold"/>
                <a:sym typeface="Caladea Bold"/>
              </a:rPr>
              <a:t>01</a:t>
            </a:r>
          </a:p>
        </p:txBody>
      </p:sp>
      <p:sp>
        <p:nvSpPr>
          <p:cNvPr id="35" name="TextBox 35"/>
          <p:cNvSpPr txBox="1"/>
          <p:nvPr/>
        </p:nvSpPr>
        <p:spPr>
          <a:xfrm>
            <a:off x="8021795" y="2101574"/>
            <a:ext cx="954559" cy="688975"/>
          </a:xfrm>
          <a:prstGeom prst="rect">
            <a:avLst/>
          </a:prstGeom>
        </p:spPr>
        <p:txBody>
          <a:bodyPr lIns="0" tIns="0" rIns="0" bIns="0" rtlCol="0" anchor="t">
            <a:spAutoFit/>
          </a:bodyPr>
          <a:lstStyle/>
          <a:p>
            <a:pPr algn="ctr">
              <a:lnSpc>
                <a:spcPts val="5599"/>
              </a:lnSpc>
            </a:pPr>
            <a:r>
              <a:rPr lang="en-US" sz="3999" b="1">
                <a:solidFill>
                  <a:srgbClr val="000000"/>
                </a:solidFill>
                <a:latin typeface="Caladea Bold"/>
                <a:ea typeface="Caladea Bold"/>
                <a:cs typeface="Caladea Bold"/>
                <a:sym typeface="Caladea Bold"/>
              </a:rPr>
              <a:t>02</a:t>
            </a:r>
          </a:p>
        </p:txBody>
      </p:sp>
      <p:sp>
        <p:nvSpPr>
          <p:cNvPr id="36" name="TextBox 36"/>
          <p:cNvSpPr txBox="1"/>
          <p:nvPr/>
        </p:nvSpPr>
        <p:spPr>
          <a:xfrm>
            <a:off x="8021795" y="3629181"/>
            <a:ext cx="954559" cy="688975"/>
          </a:xfrm>
          <a:prstGeom prst="rect">
            <a:avLst/>
          </a:prstGeom>
        </p:spPr>
        <p:txBody>
          <a:bodyPr lIns="0" tIns="0" rIns="0" bIns="0" rtlCol="0" anchor="t">
            <a:spAutoFit/>
          </a:bodyPr>
          <a:lstStyle/>
          <a:p>
            <a:pPr algn="ctr">
              <a:lnSpc>
                <a:spcPts val="5599"/>
              </a:lnSpc>
            </a:pPr>
            <a:r>
              <a:rPr lang="en-US" sz="3999" b="1">
                <a:solidFill>
                  <a:srgbClr val="000000"/>
                </a:solidFill>
                <a:latin typeface="Caladea Bold"/>
                <a:ea typeface="Caladea Bold"/>
                <a:cs typeface="Caladea Bold"/>
                <a:sym typeface="Caladea Bold"/>
              </a:rPr>
              <a:t>03</a:t>
            </a:r>
          </a:p>
        </p:txBody>
      </p:sp>
      <p:sp>
        <p:nvSpPr>
          <p:cNvPr id="37" name="TextBox 37"/>
          <p:cNvSpPr txBox="1"/>
          <p:nvPr/>
        </p:nvSpPr>
        <p:spPr>
          <a:xfrm>
            <a:off x="8021795" y="5097323"/>
            <a:ext cx="954559" cy="688975"/>
          </a:xfrm>
          <a:prstGeom prst="rect">
            <a:avLst/>
          </a:prstGeom>
        </p:spPr>
        <p:txBody>
          <a:bodyPr lIns="0" tIns="0" rIns="0" bIns="0" rtlCol="0" anchor="t">
            <a:spAutoFit/>
          </a:bodyPr>
          <a:lstStyle/>
          <a:p>
            <a:pPr algn="ctr">
              <a:lnSpc>
                <a:spcPts val="5599"/>
              </a:lnSpc>
            </a:pPr>
            <a:r>
              <a:rPr lang="en-US" sz="3999" b="1">
                <a:solidFill>
                  <a:srgbClr val="000000"/>
                </a:solidFill>
                <a:latin typeface="Caladea Bold"/>
                <a:ea typeface="Caladea Bold"/>
                <a:cs typeface="Caladea Bold"/>
                <a:sym typeface="Caladea Bold"/>
              </a:rPr>
              <a:t>04</a:t>
            </a:r>
          </a:p>
        </p:txBody>
      </p:sp>
      <p:sp>
        <p:nvSpPr>
          <p:cNvPr id="38" name="TextBox 38"/>
          <p:cNvSpPr txBox="1"/>
          <p:nvPr/>
        </p:nvSpPr>
        <p:spPr>
          <a:xfrm>
            <a:off x="8035737" y="6597489"/>
            <a:ext cx="954559" cy="688975"/>
          </a:xfrm>
          <a:prstGeom prst="rect">
            <a:avLst/>
          </a:prstGeom>
        </p:spPr>
        <p:txBody>
          <a:bodyPr lIns="0" tIns="0" rIns="0" bIns="0" rtlCol="0" anchor="t">
            <a:spAutoFit/>
          </a:bodyPr>
          <a:lstStyle/>
          <a:p>
            <a:pPr algn="ctr">
              <a:lnSpc>
                <a:spcPts val="5599"/>
              </a:lnSpc>
            </a:pPr>
            <a:r>
              <a:rPr lang="en-US" sz="3999" b="1">
                <a:solidFill>
                  <a:srgbClr val="000000"/>
                </a:solidFill>
                <a:latin typeface="Caladea Bold"/>
                <a:ea typeface="Caladea Bold"/>
                <a:cs typeface="Caladea Bold"/>
                <a:sym typeface="Caladea Bold"/>
              </a:rPr>
              <a:t>05</a:t>
            </a:r>
          </a:p>
        </p:txBody>
      </p:sp>
      <p:sp>
        <p:nvSpPr>
          <p:cNvPr id="39" name="TextBox 39"/>
          <p:cNvSpPr txBox="1"/>
          <p:nvPr/>
        </p:nvSpPr>
        <p:spPr>
          <a:xfrm>
            <a:off x="9302531" y="1105861"/>
            <a:ext cx="6262345" cy="573405"/>
          </a:xfrm>
          <a:prstGeom prst="rect">
            <a:avLst/>
          </a:prstGeom>
        </p:spPr>
        <p:txBody>
          <a:bodyPr lIns="0" tIns="0" rIns="0" bIns="0" rtlCol="0" anchor="t">
            <a:spAutoFit/>
          </a:bodyPr>
          <a:lstStyle/>
          <a:p>
            <a:pPr algn="l">
              <a:lnSpc>
                <a:spcPts val="4619"/>
              </a:lnSpc>
            </a:pPr>
            <a:r>
              <a:rPr lang="en-US" sz="3299">
                <a:solidFill>
                  <a:srgbClr val="FFFFFE"/>
                </a:solidFill>
                <a:latin typeface="Caladea"/>
                <a:ea typeface="Caladea"/>
                <a:cs typeface="Caladea"/>
                <a:sym typeface="Caladea"/>
              </a:rPr>
              <a:t>Nghiên cứu xây dựng đề tài</a:t>
            </a:r>
          </a:p>
        </p:txBody>
      </p:sp>
      <p:sp>
        <p:nvSpPr>
          <p:cNvPr id="40" name="TextBox 40"/>
          <p:cNvSpPr txBox="1"/>
          <p:nvPr/>
        </p:nvSpPr>
        <p:spPr>
          <a:xfrm>
            <a:off x="9302531" y="2520302"/>
            <a:ext cx="6702296" cy="573405"/>
          </a:xfrm>
          <a:prstGeom prst="rect">
            <a:avLst/>
          </a:prstGeom>
        </p:spPr>
        <p:txBody>
          <a:bodyPr lIns="0" tIns="0" rIns="0" bIns="0" rtlCol="0" anchor="t">
            <a:spAutoFit/>
          </a:bodyPr>
          <a:lstStyle/>
          <a:p>
            <a:pPr algn="l">
              <a:lnSpc>
                <a:spcPts val="4619"/>
              </a:lnSpc>
            </a:pPr>
            <a:r>
              <a:rPr lang="en-US" sz="3299">
                <a:solidFill>
                  <a:srgbClr val="FFFFFF"/>
                </a:solidFill>
                <a:latin typeface="Caladea"/>
                <a:ea typeface="Caladea"/>
                <a:cs typeface="Caladea"/>
                <a:sym typeface="Caladea"/>
              </a:rPr>
              <a:t>Giới thiệu linh kiện ,thiết bị sử dụng</a:t>
            </a:r>
          </a:p>
        </p:txBody>
      </p:sp>
      <p:sp>
        <p:nvSpPr>
          <p:cNvPr id="41" name="TextBox 41"/>
          <p:cNvSpPr txBox="1"/>
          <p:nvPr/>
        </p:nvSpPr>
        <p:spPr>
          <a:xfrm>
            <a:off x="9302531" y="4103343"/>
            <a:ext cx="7446735" cy="573405"/>
          </a:xfrm>
          <a:prstGeom prst="rect">
            <a:avLst/>
          </a:prstGeom>
        </p:spPr>
        <p:txBody>
          <a:bodyPr lIns="0" tIns="0" rIns="0" bIns="0" rtlCol="0" anchor="t">
            <a:spAutoFit/>
          </a:bodyPr>
          <a:lstStyle/>
          <a:p>
            <a:pPr algn="l">
              <a:lnSpc>
                <a:spcPts val="4620"/>
              </a:lnSpc>
            </a:pPr>
            <a:r>
              <a:rPr lang="en-US" sz="3300">
                <a:solidFill>
                  <a:srgbClr val="FFFFFF"/>
                </a:solidFill>
                <a:latin typeface="Caladea"/>
                <a:ea typeface="Caladea"/>
                <a:cs typeface="Caladea"/>
                <a:sym typeface="Caladea"/>
              </a:rPr>
              <a:t>Sơ đồ chức năng, nguyên lý hoạt động</a:t>
            </a:r>
          </a:p>
        </p:txBody>
      </p:sp>
      <p:sp>
        <p:nvSpPr>
          <p:cNvPr id="42" name="TextBox 42"/>
          <p:cNvSpPr txBox="1"/>
          <p:nvPr/>
        </p:nvSpPr>
        <p:spPr>
          <a:xfrm>
            <a:off x="9315132" y="5582435"/>
            <a:ext cx="7446735" cy="573405"/>
          </a:xfrm>
          <a:prstGeom prst="rect">
            <a:avLst/>
          </a:prstGeom>
        </p:spPr>
        <p:txBody>
          <a:bodyPr lIns="0" tIns="0" rIns="0" bIns="0" rtlCol="0" anchor="t">
            <a:spAutoFit/>
          </a:bodyPr>
          <a:lstStyle/>
          <a:p>
            <a:pPr algn="l">
              <a:lnSpc>
                <a:spcPts val="4620"/>
              </a:lnSpc>
            </a:pPr>
            <a:r>
              <a:rPr lang="en-US" sz="3300">
                <a:solidFill>
                  <a:srgbClr val="FFFFFF"/>
                </a:solidFill>
                <a:latin typeface="Caladea"/>
                <a:ea typeface="Caladea"/>
                <a:cs typeface="Caladea"/>
                <a:sym typeface="Caladea"/>
              </a:rPr>
              <a:t>Mô phỏng, minh họa dự án</a:t>
            </a:r>
          </a:p>
        </p:txBody>
      </p:sp>
      <p:sp>
        <p:nvSpPr>
          <p:cNvPr id="43" name="TextBox 43"/>
          <p:cNvSpPr txBox="1"/>
          <p:nvPr/>
        </p:nvSpPr>
        <p:spPr>
          <a:xfrm>
            <a:off x="9302531" y="7082601"/>
            <a:ext cx="7446735" cy="573405"/>
          </a:xfrm>
          <a:prstGeom prst="rect">
            <a:avLst/>
          </a:prstGeom>
        </p:spPr>
        <p:txBody>
          <a:bodyPr lIns="0" tIns="0" rIns="0" bIns="0" rtlCol="0" anchor="t">
            <a:spAutoFit/>
          </a:bodyPr>
          <a:lstStyle/>
          <a:p>
            <a:pPr algn="l">
              <a:lnSpc>
                <a:spcPts val="4620"/>
              </a:lnSpc>
            </a:pPr>
            <a:r>
              <a:rPr lang="en-US" sz="3300">
                <a:solidFill>
                  <a:srgbClr val="FFFFFF"/>
                </a:solidFill>
                <a:latin typeface="Caladea"/>
                <a:ea typeface="Caladea"/>
                <a:cs typeface="Caladea"/>
                <a:sym typeface="Caladea"/>
              </a:rPr>
              <a:t>Kết luận, đề xuất, hướng phát triển</a:t>
            </a:r>
          </a:p>
        </p:txBody>
      </p:sp>
      <p:grpSp>
        <p:nvGrpSpPr>
          <p:cNvPr id="44" name="Group 44"/>
          <p:cNvGrpSpPr/>
          <p:nvPr/>
        </p:nvGrpSpPr>
        <p:grpSpPr>
          <a:xfrm>
            <a:off x="17598604" y="341140"/>
            <a:ext cx="833985" cy="10287000"/>
            <a:chOff x="0" y="0"/>
            <a:chExt cx="219650" cy="2709333"/>
          </a:xfrm>
        </p:grpSpPr>
        <p:sp>
          <p:nvSpPr>
            <p:cNvPr id="45" name="Freeform 45"/>
            <p:cNvSpPr/>
            <p:nvPr/>
          </p:nvSpPr>
          <p:spPr>
            <a:xfrm>
              <a:off x="0" y="0"/>
              <a:ext cx="219650" cy="2709333"/>
            </a:xfrm>
            <a:custGeom>
              <a:avLst/>
              <a:gdLst/>
              <a:ahLst/>
              <a:cxnLst/>
              <a:rect l="l" t="t" r="r" b="b"/>
              <a:pathLst>
                <a:path w="219650" h="2709333">
                  <a:moveTo>
                    <a:pt x="0" y="0"/>
                  </a:moveTo>
                  <a:lnTo>
                    <a:pt x="219650" y="0"/>
                  </a:lnTo>
                  <a:lnTo>
                    <a:pt x="219650" y="2709333"/>
                  </a:lnTo>
                  <a:lnTo>
                    <a:pt x="0" y="2709333"/>
                  </a:lnTo>
                  <a:close/>
                </a:path>
              </a:pathLst>
            </a:custGeom>
            <a:solidFill>
              <a:srgbClr val="405D72"/>
            </a:solidFill>
          </p:spPr>
        </p:sp>
        <p:sp>
          <p:nvSpPr>
            <p:cNvPr id="46" name="TextBox 46"/>
            <p:cNvSpPr txBox="1"/>
            <p:nvPr/>
          </p:nvSpPr>
          <p:spPr>
            <a:xfrm>
              <a:off x="0" y="-9525"/>
              <a:ext cx="219650" cy="2718858"/>
            </a:xfrm>
            <a:prstGeom prst="rect">
              <a:avLst/>
            </a:prstGeom>
          </p:spPr>
          <p:txBody>
            <a:bodyPr lIns="50800" tIns="50800" rIns="50800" bIns="50800" rtlCol="0" anchor="ctr"/>
            <a:lstStyle/>
            <a:p>
              <a:pPr algn="ctr">
                <a:lnSpc>
                  <a:spcPts val="2547"/>
                </a:lnSpc>
              </a:pPr>
              <a:endParaRPr/>
            </a:p>
          </p:txBody>
        </p:sp>
      </p:grpSp>
      <p:grpSp>
        <p:nvGrpSpPr>
          <p:cNvPr id="47" name="Group 47"/>
          <p:cNvGrpSpPr/>
          <p:nvPr/>
        </p:nvGrpSpPr>
        <p:grpSpPr>
          <a:xfrm rot="-10800000">
            <a:off x="8504851" y="8394950"/>
            <a:ext cx="8001889" cy="900077"/>
            <a:chOff x="0" y="0"/>
            <a:chExt cx="30371695" cy="3416300"/>
          </a:xfrm>
        </p:grpSpPr>
        <p:sp>
          <p:nvSpPr>
            <p:cNvPr id="48" name="Freeform 48"/>
            <p:cNvSpPr/>
            <p:nvPr/>
          </p:nvSpPr>
          <p:spPr>
            <a:xfrm>
              <a:off x="0" y="0"/>
              <a:ext cx="30371693" cy="3416300"/>
            </a:xfrm>
            <a:custGeom>
              <a:avLst/>
              <a:gdLst/>
              <a:ahLst/>
              <a:cxnLst/>
              <a:rect l="l" t="t" r="r" b="b"/>
              <a:pathLst>
                <a:path w="30371693" h="3416300">
                  <a:moveTo>
                    <a:pt x="17591458" y="0"/>
                  </a:moveTo>
                  <a:lnTo>
                    <a:pt x="993140" y="0"/>
                  </a:lnTo>
                  <a:lnTo>
                    <a:pt x="3810" y="1699260"/>
                  </a:lnTo>
                  <a:lnTo>
                    <a:pt x="0" y="1706880"/>
                  </a:lnTo>
                  <a:lnTo>
                    <a:pt x="993140" y="3416300"/>
                  </a:lnTo>
                  <a:lnTo>
                    <a:pt x="30371693" y="3416300"/>
                  </a:lnTo>
                  <a:lnTo>
                    <a:pt x="30371693" y="0"/>
                  </a:lnTo>
                  <a:lnTo>
                    <a:pt x="17591456" y="0"/>
                  </a:lnTo>
                  <a:close/>
                  <a:moveTo>
                    <a:pt x="30346293" y="3390900"/>
                  </a:moveTo>
                  <a:lnTo>
                    <a:pt x="1007110" y="3390900"/>
                  </a:lnTo>
                  <a:lnTo>
                    <a:pt x="29210" y="1708150"/>
                  </a:lnTo>
                  <a:lnTo>
                    <a:pt x="1007110" y="25400"/>
                  </a:lnTo>
                  <a:lnTo>
                    <a:pt x="30346293" y="25400"/>
                  </a:lnTo>
                  <a:lnTo>
                    <a:pt x="30346293" y="3390900"/>
                  </a:lnTo>
                  <a:close/>
                  <a:moveTo>
                    <a:pt x="17591458" y="177800"/>
                  </a:moveTo>
                  <a:lnTo>
                    <a:pt x="30193893" y="177800"/>
                  </a:lnTo>
                  <a:lnTo>
                    <a:pt x="30193893" y="3263900"/>
                  </a:lnTo>
                  <a:lnTo>
                    <a:pt x="1098550" y="3263900"/>
                  </a:lnTo>
                  <a:lnTo>
                    <a:pt x="201930" y="1720850"/>
                  </a:lnTo>
                  <a:lnTo>
                    <a:pt x="1098550" y="177800"/>
                  </a:lnTo>
                  <a:lnTo>
                    <a:pt x="17591458" y="177800"/>
                  </a:lnTo>
                  <a:close/>
                </a:path>
              </a:pathLst>
            </a:custGeom>
            <a:solidFill>
              <a:srgbClr val="324372"/>
            </a:solidFill>
          </p:spPr>
        </p:sp>
      </p:grpSp>
      <p:grpSp>
        <p:nvGrpSpPr>
          <p:cNvPr id="49" name="Group 49"/>
          <p:cNvGrpSpPr/>
          <p:nvPr/>
        </p:nvGrpSpPr>
        <p:grpSpPr>
          <a:xfrm>
            <a:off x="8021795" y="7967767"/>
            <a:ext cx="940617" cy="845196"/>
            <a:chOff x="0" y="0"/>
            <a:chExt cx="727541" cy="653736"/>
          </a:xfrm>
        </p:grpSpPr>
        <p:sp>
          <p:nvSpPr>
            <p:cNvPr id="50" name="Freeform 50"/>
            <p:cNvSpPr/>
            <p:nvPr/>
          </p:nvSpPr>
          <p:spPr>
            <a:xfrm>
              <a:off x="0" y="0"/>
              <a:ext cx="727541" cy="653736"/>
            </a:xfrm>
            <a:custGeom>
              <a:avLst/>
              <a:gdLst/>
              <a:ahLst/>
              <a:cxnLst/>
              <a:rect l="l" t="t" r="r" b="b"/>
              <a:pathLst>
                <a:path w="727541" h="653736">
                  <a:moveTo>
                    <a:pt x="727541" y="0"/>
                  </a:moveTo>
                  <a:lnTo>
                    <a:pt x="727541" y="539436"/>
                  </a:lnTo>
                  <a:lnTo>
                    <a:pt x="363771" y="653736"/>
                  </a:lnTo>
                  <a:lnTo>
                    <a:pt x="0" y="539436"/>
                  </a:lnTo>
                  <a:lnTo>
                    <a:pt x="0" y="0"/>
                  </a:lnTo>
                  <a:lnTo>
                    <a:pt x="727541" y="0"/>
                  </a:lnTo>
                  <a:close/>
                </a:path>
              </a:pathLst>
            </a:custGeom>
            <a:solidFill>
              <a:srgbClr val="909EC4"/>
            </a:solidFill>
          </p:spPr>
        </p:sp>
        <p:sp>
          <p:nvSpPr>
            <p:cNvPr id="51" name="TextBox 51"/>
            <p:cNvSpPr txBox="1"/>
            <p:nvPr/>
          </p:nvSpPr>
          <p:spPr>
            <a:xfrm>
              <a:off x="0" y="-28575"/>
              <a:ext cx="727541" cy="568011"/>
            </a:xfrm>
            <a:prstGeom prst="rect">
              <a:avLst/>
            </a:prstGeom>
          </p:spPr>
          <p:txBody>
            <a:bodyPr lIns="50800" tIns="50800" rIns="50800" bIns="50800" rtlCol="0" anchor="ctr"/>
            <a:lstStyle/>
            <a:p>
              <a:pPr algn="ctr">
                <a:lnSpc>
                  <a:spcPts val="1960"/>
                </a:lnSpc>
              </a:pPr>
              <a:endParaRPr/>
            </a:p>
          </p:txBody>
        </p:sp>
      </p:grpSp>
      <p:sp>
        <p:nvSpPr>
          <p:cNvPr id="52" name="TextBox 52"/>
          <p:cNvSpPr txBox="1"/>
          <p:nvPr/>
        </p:nvSpPr>
        <p:spPr>
          <a:xfrm>
            <a:off x="8021795" y="8003049"/>
            <a:ext cx="954559" cy="688975"/>
          </a:xfrm>
          <a:prstGeom prst="rect">
            <a:avLst/>
          </a:prstGeom>
        </p:spPr>
        <p:txBody>
          <a:bodyPr lIns="0" tIns="0" rIns="0" bIns="0" rtlCol="0" anchor="t">
            <a:spAutoFit/>
          </a:bodyPr>
          <a:lstStyle/>
          <a:p>
            <a:pPr algn="ctr">
              <a:lnSpc>
                <a:spcPts val="5599"/>
              </a:lnSpc>
            </a:pPr>
            <a:r>
              <a:rPr lang="en-US" sz="3999" b="1">
                <a:solidFill>
                  <a:srgbClr val="000000"/>
                </a:solidFill>
                <a:latin typeface="Caladea Bold"/>
                <a:ea typeface="Caladea Bold"/>
                <a:cs typeface="Caladea Bold"/>
                <a:sym typeface="Caladea Bold"/>
              </a:rPr>
              <a:t>06</a:t>
            </a:r>
          </a:p>
        </p:txBody>
      </p:sp>
      <p:sp>
        <p:nvSpPr>
          <p:cNvPr id="53" name="TextBox 53"/>
          <p:cNvSpPr txBox="1"/>
          <p:nvPr/>
        </p:nvSpPr>
        <p:spPr>
          <a:xfrm>
            <a:off x="9288589" y="8488161"/>
            <a:ext cx="7446735" cy="573405"/>
          </a:xfrm>
          <a:prstGeom prst="rect">
            <a:avLst/>
          </a:prstGeom>
        </p:spPr>
        <p:txBody>
          <a:bodyPr lIns="0" tIns="0" rIns="0" bIns="0" rtlCol="0" anchor="t">
            <a:spAutoFit/>
          </a:bodyPr>
          <a:lstStyle/>
          <a:p>
            <a:pPr algn="l">
              <a:lnSpc>
                <a:spcPts val="4620"/>
              </a:lnSpc>
            </a:pPr>
            <a:r>
              <a:rPr lang="en-US" sz="3300">
                <a:solidFill>
                  <a:srgbClr val="FFFFFF"/>
                </a:solidFill>
                <a:latin typeface="Caladea"/>
                <a:ea typeface="Caladea"/>
                <a:cs typeface="Caladea"/>
                <a:sym typeface="Caladea"/>
              </a:rPr>
              <a:t>Demo bằng proteruss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ppt_x"/>
                                          </p:val>
                                        </p:tav>
                                        <p:tav tm="100000">
                                          <p:val>
                                            <p:strVal val="#ppt_x"/>
                                          </p:val>
                                        </p:tav>
                                      </p:tavLst>
                                    </p:anim>
                                    <p:anim calcmode="lin" valueType="num">
                                      <p:cBhvr additive="base">
                                        <p:cTn id="28" dur="10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1000" fill="hold"/>
                                        <p:tgtEl>
                                          <p:spTgt spid="27"/>
                                        </p:tgtEl>
                                        <p:attrNameLst>
                                          <p:attrName>ppt_x</p:attrName>
                                        </p:attrNameLst>
                                      </p:cBhvr>
                                      <p:tavLst>
                                        <p:tav tm="0">
                                          <p:val>
                                            <p:strVal val="#ppt_x"/>
                                          </p:val>
                                        </p:tav>
                                        <p:tav tm="100000">
                                          <p:val>
                                            <p:strVal val="#ppt_x"/>
                                          </p:val>
                                        </p:tav>
                                      </p:tavLst>
                                    </p:anim>
                                    <p:anim calcmode="lin" valueType="num">
                                      <p:cBhvr additive="base">
                                        <p:cTn id="36" dur="10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1000" fill="hold"/>
                                        <p:tgtEl>
                                          <p:spTgt spid="35"/>
                                        </p:tgtEl>
                                        <p:attrNameLst>
                                          <p:attrName>ppt_x</p:attrName>
                                        </p:attrNameLst>
                                      </p:cBhvr>
                                      <p:tavLst>
                                        <p:tav tm="0">
                                          <p:val>
                                            <p:strVal val="#ppt_x"/>
                                          </p:val>
                                        </p:tav>
                                        <p:tav tm="100000">
                                          <p:val>
                                            <p:strVal val="#ppt_x"/>
                                          </p:val>
                                        </p:tav>
                                      </p:tavLst>
                                    </p:anim>
                                    <p:anim calcmode="lin" valueType="num">
                                      <p:cBhvr additive="base">
                                        <p:cTn id="44" dur="10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1000" fill="hold"/>
                                        <p:tgtEl>
                                          <p:spTgt spid="36"/>
                                        </p:tgtEl>
                                        <p:attrNameLst>
                                          <p:attrName>ppt_x</p:attrName>
                                        </p:attrNameLst>
                                      </p:cBhvr>
                                      <p:tavLst>
                                        <p:tav tm="0">
                                          <p:val>
                                            <p:strVal val="#ppt_x"/>
                                          </p:val>
                                        </p:tav>
                                        <p:tav tm="100000">
                                          <p:val>
                                            <p:strVal val="#ppt_x"/>
                                          </p:val>
                                        </p:tav>
                                      </p:tavLst>
                                    </p:anim>
                                    <p:anim calcmode="lin" valueType="num">
                                      <p:cBhvr additive="base">
                                        <p:cTn id="48" dur="1000" fill="hold"/>
                                        <p:tgtEl>
                                          <p:spTgt spid="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1000" fill="hold"/>
                                        <p:tgtEl>
                                          <p:spTgt spid="37"/>
                                        </p:tgtEl>
                                        <p:attrNameLst>
                                          <p:attrName>ppt_x</p:attrName>
                                        </p:attrNameLst>
                                      </p:cBhvr>
                                      <p:tavLst>
                                        <p:tav tm="0">
                                          <p:val>
                                            <p:strVal val="#ppt_x"/>
                                          </p:val>
                                        </p:tav>
                                        <p:tav tm="100000">
                                          <p:val>
                                            <p:strVal val="#ppt_x"/>
                                          </p:val>
                                        </p:tav>
                                      </p:tavLst>
                                    </p:anim>
                                    <p:anim calcmode="lin" valueType="num">
                                      <p:cBhvr additive="base">
                                        <p:cTn id="52" dur="1000" fill="hold"/>
                                        <p:tgtEl>
                                          <p:spTgt spid="3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1000" fill="hold"/>
                                        <p:tgtEl>
                                          <p:spTgt spid="38"/>
                                        </p:tgtEl>
                                        <p:attrNameLst>
                                          <p:attrName>ppt_x</p:attrName>
                                        </p:attrNameLst>
                                      </p:cBhvr>
                                      <p:tavLst>
                                        <p:tav tm="0">
                                          <p:val>
                                            <p:strVal val="#ppt_x"/>
                                          </p:val>
                                        </p:tav>
                                        <p:tav tm="100000">
                                          <p:val>
                                            <p:strVal val="#ppt_x"/>
                                          </p:val>
                                        </p:tav>
                                      </p:tavLst>
                                    </p:anim>
                                    <p:anim calcmode="lin" valueType="num">
                                      <p:cBhvr additive="base">
                                        <p:cTn id="56" dur="1000" fill="hold"/>
                                        <p:tgtEl>
                                          <p:spTgt spid="3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1000" fill="hold"/>
                                        <p:tgtEl>
                                          <p:spTgt spid="39"/>
                                        </p:tgtEl>
                                        <p:attrNameLst>
                                          <p:attrName>ppt_x</p:attrName>
                                        </p:attrNameLst>
                                      </p:cBhvr>
                                      <p:tavLst>
                                        <p:tav tm="0">
                                          <p:val>
                                            <p:strVal val="#ppt_x"/>
                                          </p:val>
                                        </p:tav>
                                        <p:tav tm="100000">
                                          <p:val>
                                            <p:strVal val="#ppt_x"/>
                                          </p:val>
                                        </p:tav>
                                      </p:tavLst>
                                    </p:anim>
                                    <p:anim calcmode="lin" valueType="num">
                                      <p:cBhvr additive="base">
                                        <p:cTn id="60" dur="1000" fill="hold"/>
                                        <p:tgtEl>
                                          <p:spTgt spid="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1000" fill="hold"/>
                                        <p:tgtEl>
                                          <p:spTgt spid="40"/>
                                        </p:tgtEl>
                                        <p:attrNameLst>
                                          <p:attrName>ppt_x</p:attrName>
                                        </p:attrNameLst>
                                      </p:cBhvr>
                                      <p:tavLst>
                                        <p:tav tm="0">
                                          <p:val>
                                            <p:strVal val="#ppt_x"/>
                                          </p:val>
                                        </p:tav>
                                        <p:tav tm="100000">
                                          <p:val>
                                            <p:strVal val="#ppt_x"/>
                                          </p:val>
                                        </p:tav>
                                      </p:tavLst>
                                    </p:anim>
                                    <p:anim calcmode="lin" valueType="num">
                                      <p:cBhvr additive="base">
                                        <p:cTn id="64" dur="1000" fill="hold"/>
                                        <p:tgtEl>
                                          <p:spTgt spid="4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1000" fill="hold"/>
                                        <p:tgtEl>
                                          <p:spTgt spid="41"/>
                                        </p:tgtEl>
                                        <p:attrNameLst>
                                          <p:attrName>ppt_x</p:attrName>
                                        </p:attrNameLst>
                                      </p:cBhvr>
                                      <p:tavLst>
                                        <p:tav tm="0">
                                          <p:val>
                                            <p:strVal val="#ppt_x"/>
                                          </p:val>
                                        </p:tav>
                                        <p:tav tm="100000">
                                          <p:val>
                                            <p:strVal val="#ppt_x"/>
                                          </p:val>
                                        </p:tav>
                                      </p:tavLst>
                                    </p:anim>
                                    <p:anim calcmode="lin" valueType="num">
                                      <p:cBhvr additive="base">
                                        <p:cTn id="68" dur="1000" fill="hold"/>
                                        <p:tgtEl>
                                          <p:spTgt spid="4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1000" fill="hold"/>
                                        <p:tgtEl>
                                          <p:spTgt spid="42"/>
                                        </p:tgtEl>
                                        <p:attrNameLst>
                                          <p:attrName>ppt_x</p:attrName>
                                        </p:attrNameLst>
                                      </p:cBhvr>
                                      <p:tavLst>
                                        <p:tav tm="0">
                                          <p:val>
                                            <p:strVal val="#ppt_x"/>
                                          </p:val>
                                        </p:tav>
                                        <p:tav tm="100000">
                                          <p:val>
                                            <p:strVal val="#ppt_x"/>
                                          </p:val>
                                        </p:tav>
                                      </p:tavLst>
                                    </p:anim>
                                    <p:anim calcmode="lin" valueType="num">
                                      <p:cBhvr additive="base">
                                        <p:cTn id="72" dur="1000" fill="hold"/>
                                        <p:tgtEl>
                                          <p:spTgt spid="4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1000" fill="hold"/>
                                        <p:tgtEl>
                                          <p:spTgt spid="43"/>
                                        </p:tgtEl>
                                        <p:attrNameLst>
                                          <p:attrName>ppt_x</p:attrName>
                                        </p:attrNameLst>
                                      </p:cBhvr>
                                      <p:tavLst>
                                        <p:tav tm="0">
                                          <p:val>
                                            <p:strVal val="#ppt_x"/>
                                          </p:val>
                                        </p:tav>
                                        <p:tav tm="100000">
                                          <p:val>
                                            <p:strVal val="#ppt_x"/>
                                          </p:val>
                                        </p:tav>
                                      </p:tavLst>
                                    </p:anim>
                                    <p:anim calcmode="lin" valueType="num">
                                      <p:cBhvr additive="base">
                                        <p:cTn id="76" dur="1000" fill="hold"/>
                                        <p:tgtEl>
                                          <p:spTgt spid="43"/>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1000" fill="hold"/>
                                        <p:tgtEl>
                                          <p:spTgt spid="47"/>
                                        </p:tgtEl>
                                        <p:attrNameLst>
                                          <p:attrName>ppt_x</p:attrName>
                                        </p:attrNameLst>
                                      </p:cBhvr>
                                      <p:tavLst>
                                        <p:tav tm="0">
                                          <p:val>
                                            <p:strVal val="#ppt_x"/>
                                          </p:val>
                                        </p:tav>
                                        <p:tav tm="100000">
                                          <p:val>
                                            <p:strVal val="#ppt_x"/>
                                          </p:val>
                                        </p:tav>
                                      </p:tavLst>
                                    </p:anim>
                                    <p:anim calcmode="lin" valueType="num">
                                      <p:cBhvr additive="base">
                                        <p:cTn id="80" dur="1000" fill="hold"/>
                                        <p:tgtEl>
                                          <p:spTgt spid="47"/>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9"/>
                                        </p:tgtEl>
                                        <p:attrNameLst>
                                          <p:attrName>style.visibility</p:attrName>
                                        </p:attrNameLst>
                                      </p:cBhvr>
                                      <p:to>
                                        <p:strVal val="visible"/>
                                      </p:to>
                                    </p:set>
                                    <p:anim calcmode="lin" valueType="num">
                                      <p:cBhvr additive="base">
                                        <p:cTn id="83" dur="1000" fill="hold"/>
                                        <p:tgtEl>
                                          <p:spTgt spid="49"/>
                                        </p:tgtEl>
                                        <p:attrNameLst>
                                          <p:attrName>ppt_x</p:attrName>
                                        </p:attrNameLst>
                                      </p:cBhvr>
                                      <p:tavLst>
                                        <p:tav tm="0">
                                          <p:val>
                                            <p:strVal val="#ppt_x"/>
                                          </p:val>
                                        </p:tav>
                                        <p:tav tm="100000">
                                          <p:val>
                                            <p:strVal val="#ppt_x"/>
                                          </p:val>
                                        </p:tav>
                                      </p:tavLst>
                                    </p:anim>
                                    <p:anim calcmode="lin" valueType="num">
                                      <p:cBhvr additive="base">
                                        <p:cTn id="84" dur="1000" fill="hold"/>
                                        <p:tgtEl>
                                          <p:spTgt spid="4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1000" fill="hold"/>
                                        <p:tgtEl>
                                          <p:spTgt spid="52"/>
                                        </p:tgtEl>
                                        <p:attrNameLst>
                                          <p:attrName>ppt_x</p:attrName>
                                        </p:attrNameLst>
                                      </p:cBhvr>
                                      <p:tavLst>
                                        <p:tav tm="0">
                                          <p:val>
                                            <p:strVal val="#ppt_x"/>
                                          </p:val>
                                        </p:tav>
                                        <p:tav tm="100000">
                                          <p:val>
                                            <p:strVal val="#ppt_x"/>
                                          </p:val>
                                        </p:tav>
                                      </p:tavLst>
                                    </p:anim>
                                    <p:anim calcmode="lin" valueType="num">
                                      <p:cBhvr additive="base">
                                        <p:cTn id="88" dur="1000" fill="hold"/>
                                        <p:tgtEl>
                                          <p:spTgt spid="5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1000" fill="hold"/>
                                        <p:tgtEl>
                                          <p:spTgt spid="53"/>
                                        </p:tgtEl>
                                        <p:attrNameLst>
                                          <p:attrName>ppt_x</p:attrName>
                                        </p:attrNameLst>
                                      </p:cBhvr>
                                      <p:tavLst>
                                        <p:tav tm="0">
                                          <p:val>
                                            <p:strVal val="#ppt_x"/>
                                          </p:val>
                                        </p:tav>
                                        <p:tav tm="100000">
                                          <p:val>
                                            <p:strVal val="#ppt_x"/>
                                          </p:val>
                                        </p:tav>
                                      </p:tavLst>
                                    </p:anim>
                                    <p:anim calcmode="lin" valueType="num">
                                      <p:cBhvr additive="base">
                                        <p:cTn id="92" dur="10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9390" y="215557"/>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744200" y="-71301"/>
            <a:ext cx="9651079" cy="2421413"/>
            <a:chOff x="0" y="0"/>
            <a:chExt cx="2541848" cy="637738"/>
          </a:xfrm>
        </p:grpSpPr>
        <p:sp>
          <p:nvSpPr>
            <p:cNvPr id="4" name="Freeform 4"/>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sp>
        <p:sp>
          <p:nvSpPr>
            <p:cNvPr id="5" name="TextBox 5"/>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1734800" y="2386277"/>
            <a:ext cx="5702937" cy="6015426"/>
            <a:chOff x="0" y="0"/>
            <a:chExt cx="2010518" cy="2120683"/>
          </a:xfrm>
        </p:grpSpPr>
        <p:sp>
          <p:nvSpPr>
            <p:cNvPr id="7" name="Freeform 7"/>
            <p:cNvSpPr/>
            <p:nvPr/>
          </p:nvSpPr>
          <p:spPr>
            <a:xfrm>
              <a:off x="0" y="0"/>
              <a:ext cx="2010518" cy="2120683"/>
            </a:xfrm>
            <a:custGeom>
              <a:avLst/>
              <a:gdLst/>
              <a:ahLst/>
              <a:cxnLst/>
              <a:rect l="l" t="t" r="r" b="b"/>
              <a:pathLst>
                <a:path w="2010518" h="2120683">
                  <a:moveTo>
                    <a:pt x="0" y="0"/>
                  </a:moveTo>
                  <a:lnTo>
                    <a:pt x="2010518" y="0"/>
                  </a:lnTo>
                  <a:lnTo>
                    <a:pt x="2010518" y="2120683"/>
                  </a:lnTo>
                  <a:lnTo>
                    <a:pt x="0" y="2120683"/>
                  </a:lnTo>
                  <a:close/>
                </a:path>
              </a:pathLst>
            </a:custGeom>
            <a:blipFill>
              <a:blip r:embed="rId4"/>
              <a:stretch>
                <a:fillRect l="-75280" t="-12424" r="-14886" b="-10772"/>
              </a:stretch>
            </a:blipFill>
          </p:spPr>
        </p:sp>
      </p:grpSp>
      <p:grpSp>
        <p:nvGrpSpPr>
          <p:cNvPr id="8" name="Group 8"/>
          <p:cNvGrpSpPr/>
          <p:nvPr/>
        </p:nvGrpSpPr>
        <p:grpSpPr>
          <a:xfrm>
            <a:off x="10744200" y="8365538"/>
            <a:ext cx="8245068" cy="1962871"/>
            <a:chOff x="0" y="0"/>
            <a:chExt cx="2171541" cy="516970"/>
          </a:xfrm>
        </p:grpSpPr>
        <p:sp>
          <p:nvSpPr>
            <p:cNvPr id="9" name="Freeform 9"/>
            <p:cNvSpPr/>
            <p:nvPr/>
          </p:nvSpPr>
          <p:spPr>
            <a:xfrm>
              <a:off x="0" y="0"/>
              <a:ext cx="2171541" cy="516970"/>
            </a:xfrm>
            <a:custGeom>
              <a:avLst/>
              <a:gdLst/>
              <a:ahLst/>
              <a:cxnLst/>
              <a:rect l="l" t="t" r="r" b="b"/>
              <a:pathLst>
                <a:path w="2171541" h="516970">
                  <a:moveTo>
                    <a:pt x="0" y="0"/>
                  </a:moveTo>
                  <a:lnTo>
                    <a:pt x="2171541" y="0"/>
                  </a:lnTo>
                  <a:lnTo>
                    <a:pt x="2171541" y="516970"/>
                  </a:lnTo>
                  <a:lnTo>
                    <a:pt x="0" y="516970"/>
                  </a:lnTo>
                  <a:close/>
                </a:path>
              </a:pathLst>
            </a:custGeom>
            <a:solidFill>
              <a:srgbClr val="405D72"/>
            </a:solidFill>
          </p:spPr>
        </p:sp>
        <p:sp>
          <p:nvSpPr>
            <p:cNvPr id="10" name="TextBox 10"/>
            <p:cNvSpPr txBox="1"/>
            <p:nvPr/>
          </p:nvSpPr>
          <p:spPr>
            <a:xfrm>
              <a:off x="0" y="-9525"/>
              <a:ext cx="2171541" cy="526495"/>
            </a:xfrm>
            <a:prstGeom prst="rect">
              <a:avLst/>
            </a:prstGeom>
          </p:spPr>
          <p:txBody>
            <a:bodyPr lIns="50800" tIns="50800" rIns="50800" bIns="50800" rtlCol="0" anchor="ctr"/>
            <a:lstStyle/>
            <a:p>
              <a:pPr algn="ctr">
                <a:lnSpc>
                  <a:spcPts val="2547"/>
                </a:lnSpc>
              </a:pPr>
              <a:endParaRPr/>
            </a:p>
          </p:txBody>
        </p:sp>
      </p:grpSp>
      <p:sp>
        <p:nvSpPr>
          <p:cNvPr id="12" name="TextBox 12"/>
          <p:cNvSpPr txBox="1"/>
          <p:nvPr/>
        </p:nvSpPr>
        <p:spPr>
          <a:xfrm>
            <a:off x="1173435" y="269792"/>
            <a:ext cx="6572828" cy="1037870"/>
          </a:xfrm>
          <a:prstGeom prst="rect">
            <a:avLst/>
          </a:prstGeom>
        </p:spPr>
        <p:txBody>
          <a:bodyPr lIns="0" tIns="0" rIns="0" bIns="0" rtlCol="0" anchor="t">
            <a:spAutoFit/>
          </a:bodyPr>
          <a:lstStyle/>
          <a:p>
            <a:pPr algn="l">
              <a:lnSpc>
                <a:spcPts val="8419"/>
              </a:lnSpc>
            </a:pPr>
            <a:r>
              <a:rPr lang="en-US" sz="6013" dirty="0">
                <a:solidFill>
                  <a:srgbClr val="405D72"/>
                </a:solidFill>
                <a:latin typeface="Anton"/>
                <a:ea typeface="Anton"/>
                <a:cs typeface="Anton"/>
                <a:sym typeface="Anton"/>
              </a:rPr>
              <a:t>3.1 SƠ ĐỒ CHỨC NĂNG</a:t>
            </a:r>
          </a:p>
        </p:txBody>
      </p:sp>
      <p:pic>
        <p:nvPicPr>
          <p:cNvPr id="15" name="Picture 14">
            <a:extLst>
              <a:ext uri="{FF2B5EF4-FFF2-40B4-BE49-F238E27FC236}">
                <a16:creationId xmlns:a16="http://schemas.microsoft.com/office/drawing/2014/main" id="{69D12EC0-91DF-5513-FB6E-6EE9D1F8250E}"/>
              </a:ext>
            </a:extLst>
          </p:cNvPr>
          <p:cNvPicPr>
            <a:picLocks noChangeAspect="1"/>
          </p:cNvPicPr>
          <p:nvPr/>
        </p:nvPicPr>
        <p:blipFill>
          <a:blip r:embed="rId5"/>
          <a:stretch>
            <a:fillRect/>
          </a:stretch>
        </p:blipFill>
        <p:spPr>
          <a:xfrm>
            <a:off x="1173435" y="1562100"/>
            <a:ext cx="8928314" cy="82486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78707" y="261662"/>
            <a:ext cx="322573" cy="356121"/>
          </a:xfrm>
          <a:custGeom>
            <a:avLst/>
            <a:gdLst/>
            <a:ahLst/>
            <a:cxnLst/>
            <a:rect l="l" t="t" r="r" b="b"/>
            <a:pathLst>
              <a:path w="322573" h="356121">
                <a:moveTo>
                  <a:pt x="0" y="0"/>
                </a:moveTo>
                <a:lnTo>
                  <a:pt x="322574" y="0"/>
                </a:lnTo>
                <a:lnTo>
                  <a:pt x="322574"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41145" y="-228746"/>
            <a:ext cx="8788889" cy="10260067"/>
            <a:chOff x="0" y="0"/>
            <a:chExt cx="781235" cy="912006"/>
          </a:xfrm>
        </p:grpSpPr>
        <p:sp>
          <p:nvSpPr>
            <p:cNvPr id="4" name="Freeform 4"/>
            <p:cNvSpPr/>
            <p:nvPr/>
          </p:nvSpPr>
          <p:spPr>
            <a:xfrm>
              <a:off x="0" y="0"/>
              <a:ext cx="781235" cy="912006"/>
            </a:xfrm>
            <a:custGeom>
              <a:avLst/>
              <a:gdLst/>
              <a:ahLst/>
              <a:cxnLst/>
              <a:rect l="l" t="t" r="r" b="b"/>
              <a:pathLst>
                <a:path w="781235" h="912006">
                  <a:moveTo>
                    <a:pt x="578035" y="0"/>
                  </a:moveTo>
                  <a:lnTo>
                    <a:pt x="0" y="0"/>
                  </a:lnTo>
                  <a:lnTo>
                    <a:pt x="203200" y="912006"/>
                  </a:lnTo>
                  <a:lnTo>
                    <a:pt x="781235" y="912006"/>
                  </a:lnTo>
                  <a:lnTo>
                    <a:pt x="578035" y="0"/>
                  </a:lnTo>
                  <a:close/>
                </a:path>
              </a:pathLst>
            </a:custGeom>
            <a:blipFill>
              <a:blip r:embed="rId4"/>
              <a:stretch>
                <a:fillRect l="-37609" r="-37609"/>
              </a:stretch>
            </a:blipFill>
          </p:spPr>
        </p:sp>
      </p:grpSp>
      <p:sp>
        <p:nvSpPr>
          <p:cNvPr id="5" name="TextBox 5"/>
          <p:cNvSpPr txBox="1"/>
          <p:nvPr/>
        </p:nvSpPr>
        <p:spPr>
          <a:xfrm>
            <a:off x="1028700" y="156887"/>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3.2 NGUYÊN LÝ HOẠT ĐỘNG</a:t>
            </a:r>
          </a:p>
        </p:txBody>
      </p:sp>
      <p:sp>
        <p:nvSpPr>
          <p:cNvPr id="6" name="TextBox 6"/>
          <p:cNvSpPr txBox="1"/>
          <p:nvPr/>
        </p:nvSpPr>
        <p:spPr>
          <a:xfrm>
            <a:off x="1028700" y="1268490"/>
            <a:ext cx="11686415" cy="780694"/>
          </a:xfrm>
          <a:prstGeom prst="rect">
            <a:avLst/>
          </a:prstGeom>
        </p:spPr>
        <p:txBody>
          <a:bodyPr lIns="0" tIns="0" rIns="0" bIns="0" rtlCol="0" anchor="t">
            <a:spAutoFit/>
          </a:bodyPr>
          <a:lstStyle/>
          <a:p>
            <a:pPr algn="l">
              <a:lnSpc>
                <a:spcPts val="6319"/>
              </a:lnSpc>
            </a:pPr>
            <a:r>
              <a:rPr lang="en-US" sz="4514">
                <a:solidFill>
                  <a:srgbClr val="545454"/>
                </a:solidFill>
                <a:latin typeface="Anton"/>
                <a:ea typeface="Anton"/>
                <a:cs typeface="Anton"/>
                <a:sym typeface="Anton"/>
              </a:rPr>
              <a:t>3.2.1 NGUYÊN LÝ HOẠT ĐỘNG TỔNG QUÁT</a:t>
            </a:r>
          </a:p>
        </p:txBody>
      </p:sp>
      <p:sp>
        <p:nvSpPr>
          <p:cNvPr id="7" name="TextBox 7"/>
          <p:cNvSpPr txBox="1"/>
          <p:nvPr/>
        </p:nvSpPr>
        <p:spPr>
          <a:xfrm>
            <a:off x="727037" y="2586402"/>
            <a:ext cx="10647056" cy="5841536"/>
          </a:xfrm>
          <a:prstGeom prst="rect">
            <a:avLst/>
          </a:prstGeom>
        </p:spPr>
        <p:txBody>
          <a:bodyPr lIns="0" tIns="0" rIns="0" bIns="0" rtlCol="0" anchor="t">
            <a:spAutoFit/>
          </a:bodyPr>
          <a:lstStyle/>
          <a:p>
            <a:pPr algn="just">
              <a:lnSpc>
                <a:spcPts val="3595"/>
              </a:lnSpc>
            </a:pP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Hệ</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thống</a:t>
            </a:r>
            <a:r>
              <a:rPr lang="en-US" sz="3099" spc="-92" dirty="0">
                <a:solidFill>
                  <a:srgbClr val="000000"/>
                </a:solidFill>
                <a:latin typeface="Times New Roman"/>
                <a:ea typeface="Times New Roman"/>
                <a:cs typeface="Times New Roman"/>
                <a:sym typeface="Times New Roman"/>
              </a:rPr>
              <a:t> Smart Home </a:t>
            </a:r>
            <a:r>
              <a:rPr lang="en-US" sz="3099" spc="-92" dirty="0" err="1">
                <a:solidFill>
                  <a:srgbClr val="000000"/>
                </a:solidFill>
                <a:latin typeface="Times New Roman"/>
                <a:ea typeface="Times New Roman"/>
                <a:cs typeface="Times New Roman"/>
                <a:sym typeface="Times New Roman"/>
              </a:rPr>
              <a:t>hoạt</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động</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theo</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nguyên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lý</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cơ</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bản</a:t>
            </a:r>
            <a:endParaRPr lang="en-US" sz="3099" spc="-92" dirty="0">
              <a:solidFill>
                <a:srgbClr val="000000"/>
              </a:solidFill>
              <a:latin typeface="Times New Roman"/>
              <a:ea typeface="Times New Roman"/>
              <a:cs typeface="Times New Roman"/>
              <a:sym typeface="Times New Roman"/>
            </a:endParaRPr>
          </a:p>
          <a:p>
            <a:pPr algn="just">
              <a:lnSpc>
                <a:spcPts val="3595"/>
              </a:lnSpc>
            </a:pP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thu</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thập</a:t>
            </a:r>
            <a:r>
              <a:rPr lang="en-US" sz="3099" spc="-92" dirty="0">
                <a:solidFill>
                  <a:srgbClr val="000000"/>
                </a:solidFill>
                <a:latin typeface="Times New Roman"/>
                <a:ea typeface="Times New Roman"/>
                <a:cs typeface="Times New Roman"/>
                <a:sym typeface="Times New Roman"/>
              </a:rPr>
              <a:t> – </a:t>
            </a:r>
            <a:r>
              <a:rPr lang="en-US" sz="3099" spc="-92" dirty="0" err="1">
                <a:solidFill>
                  <a:srgbClr val="000000"/>
                </a:solidFill>
                <a:latin typeface="Times New Roman"/>
                <a:ea typeface="Times New Roman"/>
                <a:cs typeface="Times New Roman"/>
                <a:sym typeface="Times New Roman"/>
              </a:rPr>
              <a:t>xử</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lý</a:t>
            </a:r>
            <a:r>
              <a:rPr lang="en-US" sz="3099" spc="-92" dirty="0">
                <a:solidFill>
                  <a:srgbClr val="000000"/>
                </a:solidFill>
                <a:latin typeface="Times New Roman"/>
                <a:ea typeface="Times New Roman"/>
                <a:cs typeface="Times New Roman"/>
                <a:sym typeface="Times New Roman"/>
              </a:rPr>
              <a:t> – </a:t>
            </a:r>
            <a:r>
              <a:rPr lang="en-US" sz="3099" spc="-92" dirty="0" err="1">
                <a:solidFill>
                  <a:srgbClr val="000000"/>
                </a:solidFill>
                <a:latin typeface="Times New Roman"/>
                <a:ea typeface="Times New Roman"/>
                <a:cs typeface="Times New Roman"/>
                <a:sym typeface="Times New Roman"/>
              </a:rPr>
              <a:t>điều</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khiển</a:t>
            </a:r>
            <a:r>
              <a:rPr lang="en-US" sz="3099" spc="-92" dirty="0">
                <a:solidFill>
                  <a:srgbClr val="000000"/>
                </a:solidFill>
                <a:latin typeface="Times New Roman"/>
                <a:ea typeface="Times New Roman"/>
                <a:cs typeface="Times New Roman"/>
                <a:sym typeface="Times New Roman"/>
              </a:rPr>
              <a:t> – </a:t>
            </a:r>
            <a:r>
              <a:rPr lang="en-US" sz="3099" spc="-92" dirty="0" err="1">
                <a:solidFill>
                  <a:srgbClr val="000000"/>
                </a:solidFill>
                <a:latin typeface="Times New Roman"/>
                <a:ea typeface="Times New Roman"/>
                <a:cs typeface="Times New Roman"/>
                <a:sym typeface="Times New Roman"/>
              </a:rPr>
              <a:t>phản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hồi</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cụ</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thể</a:t>
            </a:r>
            <a:r>
              <a:rPr lang="en-US" sz="3099" spc="-92" dirty="0">
                <a:solidFill>
                  <a:srgbClr val="000000"/>
                </a:solidFill>
                <a:latin typeface="Times New Roman"/>
                <a:ea typeface="Times New Roman"/>
                <a:cs typeface="Times New Roman"/>
                <a:sym typeface="Times New Roman"/>
              </a:rPr>
              <a:t>:</a:t>
            </a:r>
          </a:p>
          <a:p>
            <a:pPr algn="l">
              <a:lnSpc>
                <a:spcPts val="3595"/>
              </a:lnSpc>
            </a:pPr>
            <a:endParaRPr lang="en-US" sz="3099" spc="-92" dirty="0">
              <a:solidFill>
                <a:srgbClr val="000000"/>
              </a:solidFill>
              <a:latin typeface="Times New Roman"/>
              <a:ea typeface="Times New Roman"/>
              <a:cs typeface="Times New Roman"/>
              <a:sym typeface="Times New Roman"/>
            </a:endParaRPr>
          </a:p>
          <a:p>
            <a:pPr algn="l">
              <a:lnSpc>
                <a:spcPts val="4059"/>
              </a:lnSpc>
            </a:pPr>
            <a:r>
              <a:rPr lang="en-US" sz="3499" spc="-104" dirty="0">
                <a:solidFill>
                  <a:srgbClr val="000000"/>
                </a:solidFill>
                <a:latin typeface="Times New Roman"/>
                <a:ea typeface="Times New Roman"/>
                <a:cs typeface="Times New Roman"/>
                <a:sym typeface="Times New Roman"/>
              </a:rPr>
              <a:t>  </a:t>
            </a:r>
            <a:r>
              <a:rPr lang="en-US" sz="3499" b="1" spc="-104" dirty="0">
                <a:solidFill>
                  <a:srgbClr val="000000"/>
                </a:solidFill>
                <a:latin typeface="Times New Roman Bold"/>
                <a:ea typeface="Times New Roman Bold"/>
                <a:cs typeface="Times New Roman Bold"/>
                <a:sym typeface="Times New Roman Bold"/>
              </a:rPr>
              <a:t>a) </a:t>
            </a:r>
            <a:r>
              <a:rPr lang="en-US" sz="3499" b="1" spc="-104" dirty="0" err="1">
                <a:solidFill>
                  <a:srgbClr val="000000"/>
                </a:solidFill>
                <a:latin typeface="Times New Roman Bold"/>
                <a:ea typeface="Times New Roman Bold"/>
                <a:cs typeface="Times New Roman Bold"/>
                <a:sym typeface="Times New Roman Bold"/>
              </a:rPr>
              <a:t>Phát</a:t>
            </a:r>
            <a:r>
              <a:rPr lang="en-US" sz="3499" b="1" spc="-104" dirty="0">
                <a:solidFill>
                  <a:srgbClr val="000000"/>
                </a:solidFill>
                <a:latin typeface="Times New Roman Bold"/>
                <a:ea typeface="Times New Roman Bold"/>
                <a:cs typeface="Times New Roman Bold"/>
                <a:sym typeface="Times New Roman Bold"/>
              </a:rPr>
              <a:t> </a:t>
            </a:r>
            <a:r>
              <a:rPr lang="en-US" sz="3499" b="1" spc="-104" dirty="0" err="1">
                <a:solidFill>
                  <a:srgbClr val="000000"/>
                </a:solidFill>
                <a:latin typeface="Times New Roman Bold"/>
                <a:ea typeface="Times New Roman Bold"/>
                <a:cs typeface="Times New Roman Bold"/>
                <a:sym typeface="Times New Roman Bold"/>
              </a:rPr>
              <a:t>hiện</a:t>
            </a:r>
            <a:r>
              <a:rPr lang="en-US" sz="3499" b="1" spc="-104" dirty="0">
                <a:solidFill>
                  <a:srgbClr val="000000"/>
                </a:solidFill>
                <a:latin typeface="Times New Roman Bold"/>
                <a:ea typeface="Times New Roman Bold"/>
                <a:cs typeface="Times New Roman Bold"/>
                <a:sym typeface="Times New Roman Bold"/>
              </a:rPr>
              <a:t> </a:t>
            </a:r>
            <a:r>
              <a:rPr lang="en-US" sz="3499" b="1" spc="-104" dirty="0" err="1">
                <a:solidFill>
                  <a:srgbClr val="000000"/>
                </a:solidFill>
                <a:latin typeface="Times New Roman Bold"/>
                <a:ea typeface="Times New Roman Bold"/>
                <a:cs typeface="Times New Roman Bold"/>
                <a:sym typeface="Times New Roman Bold"/>
              </a:rPr>
              <a:t>sự</a:t>
            </a:r>
            <a:r>
              <a:rPr lang="en-US" sz="3499" b="1" spc="-104" dirty="0">
                <a:solidFill>
                  <a:srgbClr val="000000"/>
                </a:solidFill>
                <a:latin typeface="Times New Roman Bold"/>
                <a:ea typeface="Times New Roman Bold"/>
                <a:cs typeface="Times New Roman Bold"/>
                <a:sym typeface="Times New Roman Bold"/>
              </a:rPr>
              <a:t> </a:t>
            </a:r>
            <a:r>
              <a:rPr lang="en-US" sz="3499" b="1" spc="-104" dirty="0" err="1">
                <a:solidFill>
                  <a:srgbClr val="000000"/>
                </a:solidFill>
                <a:latin typeface="Times New Roman Bold"/>
                <a:ea typeface="Times New Roman Bold"/>
                <a:cs typeface="Times New Roman Bold"/>
                <a:sym typeface="Times New Roman Bold"/>
              </a:rPr>
              <a:t>kiện</a:t>
            </a:r>
            <a:endParaRPr lang="en-US" sz="3499" b="1" spc="-104" dirty="0">
              <a:solidFill>
                <a:srgbClr val="000000"/>
              </a:solidFill>
              <a:latin typeface="Times New Roman Bold"/>
              <a:ea typeface="Times New Roman Bold"/>
              <a:cs typeface="Times New Roman Bold"/>
              <a:sym typeface="Times New Roman Bold"/>
            </a:endParaRPr>
          </a:p>
          <a:p>
            <a:pPr marL="669283" lvl="1" indent="-334641" algn="l">
              <a:lnSpc>
                <a:spcPts val="6292"/>
              </a:lnSpc>
              <a:buFont typeface="Arial"/>
              <a:buChar char="•"/>
            </a:pPr>
            <a:r>
              <a:rPr lang="en-US" sz="3099" spc="-92" dirty="0" err="1">
                <a:solidFill>
                  <a:srgbClr val="000000"/>
                </a:solidFill>
                <a:latin typeface="Times New Roman"/>
                <a:ea typeface="Times New Roman"/>
                <a:cs typeface="Times New Roman"/>
                <a:sym typeface="Times New Roman"/>
              </a:rPr>
              <a:t>Cảm</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biến</a:t>
            </a:r>
            <a:r>
              <a:rPr lang="en-US" sz="3099" spc="-92" dirty="0">
                <a:solidFill>
                  <a:srgbClr val="000000"/>
                </a:solidFill>
                <a:latin typeface="Times New Roman"/>
                <a:ea typeface="Times New Roman"/>
                <a:cs typeface="Times New Roman"/>
                <a:sym typeface="Times New Roman"/>
              </a:rPr>
              <a:t> PIR </a:t>
            </a:r>
            <a:r>
              <a:rPr lang="en-US" sz="3099" spc="-92" dirty="0" err="1">
                <a:solidFill>
                  <a:srgbClr val="000000"/>
                </a:solidFill>
                <a:latin typeface="Times New Roman"/>
                <a:ea typeface="Times New Roman"/>
                <a:cs typeface="Times New Roman"/>
                <a:sym typeface="Times New Roman"/>
              </a:rPr>
              <a:t>liên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tục</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quét</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và</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phát</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hiện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chuyển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động</a:t>
            </a:r>
            <a:r>
              <a:rPr lang="en-US" sz="3099" spc="-92" dirty="0">
                <a:solidFill>
                  <a:srgbClr val="000000"/>
                </a:solidFill>
                <a:latin typeface="Times New Roman"/>
                <a:ea typeface="Times New Roman"/>
                <a:cs typeface="Times New Roman"/>
                <a:sym typeface="Times New Roman"/>
              </a:rPr>
              <a:t>.</a:t>
            </a:r>
          </a:p>
          <a:p>
            <a:pPr marL="669283" lvl="1" indent="-334641" algn="l">
              <a:lnSpc>
                <a:spcPts val="6292"/>
              </a:lnSpc>
              <a:buFont typeface="Arial"/>
              <a:buChar char="•"/>
            </a:pPr>
            <a:r>
              <a:rPr lang="en-US" sz="3099" spc="-92" dirty="0">
                <a:solidFill>
                  <a:srgbClr val="000000"/>
                </a:solidFill>
                <a:latin typeface="Times New Roman"/>
                <a:ea typeface="Times New Roman"/>
                <a:cs typeface="Times New Roman"/>
                <a:sym typeface="Times New Roman"/>
              </a:rPr>
              <a:t>Module RFID </a:t>
            </a:r>
            <a:r>
              <a:rPr lang="en-US" sz="3099" spc="-92" dirty="0" err="1">
                <a:solidFill>
                  <a:srgbClr val="000000"/>
                </a:solidFill>
                <a:latin typeface="Times New Roman"/>
                <a:ea typeface="Times New Roman"/>
                <a:cs typeface="Times New Roman"/>
                <a:sym typeface="Times New Roman"/>
              </a:rPr>
              <a:t>quét</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và</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đọc</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mã</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thẻ</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từ</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khi</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người</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dùng</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đưa</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thẻ</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vào</a:t>
            </a:r>
            <a:r>
              <a:rPr lang="en-US" sz="3099" spc="-92" dirty="0">
                <a:solidFill>
                  <a:srgbClr val="000000"/>
                </a:solidFill>
                <a:latin typeface="Times New Roman"/>
                <a:ea typeface="Times New Roman"/>
                <a:cs typeface="Times New Roman"/>
                <a:sym typeface="Times New Roman"/>
              </a:rPr>
              <a:t>.</a:t>
            </a:r>
          </a:p>
          <a:p>
            <a:pPr marL="669283" lvl="1" indent="-334641" algn="l">
              <a:lnSpc>
                <a:spcPts val="6292"/>
              </a:lnSpc>
              <a:buFont typeface="Arial"/>
              <a:buChar char="•"/>
            </a:pPr>
            <a:r>
              <a:rPr lang="en-US" sz="3099" spc="-92" dirty="0">
                <a:solidFill>
                  <a:srgbClr val="000000"/>
                </a:solidFill>
                <a:latin typeface="Times New Roman"/>
                <a:ea typeface="Times New Roman"/>
                <a:cs typeface="Times New Roman"/>
                <a:sym typeface="Times New Roman"/>
              </a:rPr>
              <a:t>DHT11 + SMS </a:t>
            </a:r>
            <a:r>
              <a:rPr lang="en-US" sz="3099" spc="-92" dirty="0" err="1">
                <a:solidFill>
                  <a:srgbClr val="000000"/>
                </a:solidFill>
                <a:latin typeface="Times New Roman"/>
                <a:ea typeface="Times New Roman"/>
                <a:cs typeface="Times New Roman"/>
                <a:sym typeface="Times New Roman"/>
              </a:rPr>
              <a:t>dựa</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vào</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thay</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đổi</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điện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môi</a:t>
            </a:r>
            <a:r>
              <a:rPr lang="en-US" sz="3099" spc="-92" dirty="0">
                <a:solidFill>
                  <a:srgbClr val="000000"/>
                </a:solidFill>
                <a:latin typeface="Times New Roman"/>
                <a:ea typeface="Times New Roman"/>
                <a:cs typeface="Times New Roman"/>
                <a:sym typeface="Times New Roman"/>
              </a:rPr>
              <a:t> -&gt; </a:t>
            </a:r>
            <a:r>
              <a:rPr lang="en-US" sz="3099" spc="-92" dirty="0" err="1">
                <a:solidFill>
                  <a:srgbClr val="000000"/>
                </a:solidFill>
                <a:latin typeface="Times New Roman"/>
                <a:ea typeface="Times New Roman"/>
                <a:cs typeface="Times New Roman"/>
                <a:sym typeface="Times New Roman"/>
              </a:rPr>
              <a:t>điện</a:t>
            </a:r>
            <a:r>
              <a:rPr lang="en-US" sz="3099" spc="-92" dirty="0">
                <a:solidFill>
                  <a:srgbClr val="000000"/>
                </a:solidFill>
                <a:latin typeface="Times New Roman"/>
                <a:ea typeface="Times New Roman"/>
                <a:cs typeface="Times New Roman"/>
                <a:sym typeface="Times New Roman"/>
              </a:rPr>
              <a:t> dung</a:t>
            </a:r>
          </a:p>
          <a:p>
            <a:pPr marL="669283" lvl="1" indent="-334641" algn="l">
              <a:lnSpc>
                <a:spcPts val="6292"/>
              </a:lnSpc>
              <a:buFont typeface="Arial"/>
              <a:buChar char="•"/>
            </a:pPr>
            <a:r>
              <a:rPr lang="en-US" sz="3099" spc="-92" dirty="0">
                <a:solidFill>
                  <a:srgbClr val="000000"/>
                </a:solidFill>
                <a:latin typeface="Times New Roman"/>
                <a:ea typeface="Times New Roman"/>
                <a:cs typeface="Times New Roman"/>
                <a:sym typeface="Times New Roman"/>
              </a:rPr>
              <a:t>Button </a:t>
            </a:r>
            <a:r>
              <a:rPr lang="en-US" sz="3099" spc="-92" dirty="0" err="1">
                <a:solidFill>
                  <a:srgbClr val="000000"/>
                </a:solidFill>
                <a:latin typeface="Times New Roman"/>
                <a:ea typeface="Times New Roman"/>
                <a:cs typeface="Times New Roman"/>
                <a:sym typeface="Times New Roman"/>
              </a:rPr>
              <a:t>cho</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phép</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người</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dùng</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điều</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khiển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thủ</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công</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hoặc</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chuyển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đổi</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chế</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độ</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hoạt</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động</a:t>
            </a:r>
            <a:r>
              <a:rPr lang="en-US" sz="3099" spc="-92" dirty="0">
                <a:solidFill>
                  <a:srgbClr val="000000"/>
                </a:solidFill>
                <a:latin typeface="Times New Roman"/>
                <a:ea typeface="Times New Roman"/>
                <a:cs typeface="Times New Roman"/>
                <a:sym typeface="Times New Roman"/>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anim calcmode="lin" valueType="num">
                                      <p:cBhvr additive="base">
                                        <p:cTn id="1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 calcmode="lin" valueType="num">
                                      <p:cBhvr additive="base">
                                        <p:cTn id="1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 calcmode="lin" valueType="num">
                                      <p:cBhvr additive="base">
                                        <p:cTn id="1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anim calcmode="lin" valueType="num">
                                      <p:cBhvr additive="base">
                                        <p:cTn id="2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78707" y="261662"/>
            <a:ext cx="322573" cy="356121"/>
          </a:xfrm>
          <a:custGeom>
            <a:avLst/>
            <a:gdLst/>
            <a:ahLst/>
            <a:cxnLst/>
            <a:rect l="l" t="t" r="r" b="b"/>
            <a:pathLst>
              <a:path w="322573" h="356121">
                <a:moveTo>
                  <a:pt x="0" y="0"/>
                </a:moveTo>
                <a:lnTo>
                  <a:pt x="322574" y="0"/>
                </a:lnTo>
                <a:lnTo>
                  <a:pt x="322574"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41145" y="-228746"/>
            <a:ext cx="8788889" cy="10260067"/>
            <a:chOff x="0" y="0"/>
            <a:chExt cx="781235" cy="912006"/>
          </a:xfrm>
        </p:grpSpPr>
        <p:sp>
          <p:nvSpPr>
            <p:cNvPr id="4" name="Freeform 4"/>
            <p:cNvSpPr/>
            <p:nvPr/>
          </p:nvSpPr>
          <p:spPr>
            <a:xfrm>
              <a:off x="0" y="0"/>
              <a:ext cx="781235" cy="912006"/>
            </a:xfrm>
            <a:custGeom>
              <a:avLst/>
              <a:gdLst/>
              <a:ahLst/>
              <a:cxnLst/>
              <a:rect l="l" t="t" r="r" b="b"/>
              <a:pathLst>
                <a:path w="781235" h="912006">
                  <a:moveTo>
                    <a:pt x="578035" y="0"/>
                  </a:moveTo>
                  <a:lnTo>
                    <a:pt x="0" y="0"/>
                  </a:lnTo>
                  <a:lnTo>
                    <a:pt x="203200" y="912006"/>
                  </a:lnTo>
                  <a:lnTo>
                    <a:pt x="781235" y="912006"/>
                  </a:lnTo>
                  <a:lnTo>
                    <a:pt x="578035" y="0"/>
                  </a:lnTo>
                  <a:close/>
                </a:path>
              </a:pathLst>
            </a:custGeom>
            <a:blipFill>
              <a:blip r:embed="rId4"/>
              <a:stretch>
                <a:fillRect l="-37609" r="-37609"/>
              </a:stretch>
            </a:blipFill>
          </p:spPr>
        </p:sp>
      </p:grpSp>
      <p:sp>
        <p:nvSpPr>
          <p:cNvPr id="5" name="TextBox 5"/>
          <p:cNvSpPr txBox="1"/>
          <p:nvPr/>
        </p:nvSpPr>
        <p:spPr>
          <a:xfrm>
            <a:off x="1028700" y="156887"/>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3.2 NGUYÊN LÝ HOẠT ĐỘNG</a:t>
            </a:r>
          </a:p>
        </p:txBody>
      </p:sp>
      <p:sp>
        <p:nvSpPr>
          <p:cNvPr id="6" name="TextBox 6"/>
          <p:cNvSpPr txBox="1"/>
          <p:nvPr/>
        </p:nvSpPr>
        <p:spPr>
          <a:xfrm>
            <a:off x="1028700" y="1268490"/>
            <a:ext cx="11686415" cy="780694"/>
          </a:xfrm>
          <a:prstGeom prst="rect">
            <a:avLst/>
          </a:prstGeom>
        </p:spPr>
        <p:txBody>
          <a:bodyPr lIns="0" tIns="0" rIns="0" bIns="0" rtlCol="0" anchor="t">
            <a:spAutoFit/>
          </a:bodyPr>
          <a:lstStyle/>
          <a:p>
            <a:pPr algn="l">
              <a:lnSpc>
                <a:spcPts val="6319"/>
              </a:lnSpc>
            </a:pPr>
            <a:r>
              <a:rPr lang="en-US" sz="4514">
                <a:solidFill>
                  <a:srgbClr val="545454"/>
                </a:solidFill>
                <a:latin typeface="Anton"/>
                <a:ea typeface="Anton"/>
                <a:cs typeface="Anton"/>
                <a:sym typeface="Anton"/>
              </a:rPr>
              <a:t>3.2.1 NGUYÊN LÝ HOẠT ĐỘNG TỔNG QUÁT</a:t>
            </a:r>
          </a:p>
        </p:txBody>
      </p:sp>
      <p:sp>
        <p:nvSpPr>
          <p:cNvPr id="7" name="TextBox 7"/>
          <p:cNvSpPr txBox="1"/>
          <p:nvPr/>
        </p:nvSpPr>
        <p:spPr>
          <a:xfrm>
            <a:off x="846354" y="3148897"/>
            <a:ext cx="10919780" cy="3860224"/>
          </a:xfrm>
          <a:prstGeom prst="rect">
            <a:avLst/>
          </a:prstGeom>
        </p:spPr>
        <p:txBody>
          <a:bodyPr lIns="0" tIns="0" rIns="0" bIns="0" rtlCol="0" anchor="t">
            <a:spAutoFit/>
          </a:bodyPr>
          <a:lstStyle/>
          <a:p>
            <a:pPr algn="l">
              <a:lnSpc>
                <a:spcPts val="4059"/>
              </a:lnSpc>
            </a:pPr>
            <a:r>
              <a:rPr lang="en-US" sz="3499" b="1" spc="-104" dirty="0">
                <a:solidFill>
                  <a:srgbClr val="000000"/>
                </a:solidFill>
                <a:latin typeface="Times New Roman Bold"/>
                <a:ea typeface="Times New Roman Bold"/>
                <a:cs typeface="Times New Roman Bold"/>
                <a:sym typeface="Times New Roman Bold"/>
              </a:rPr>
              <a:t>b)</a:t>
            </a:r>
            <a:r>
              <a:rPr lang="en-US" sz="3499" b="1" spc="-104" dirty="0" err="1">
                <a:solidFill>
                  <a:srgbClr val="000000"/>
                </a:solidFill>
                <a:latin typeface="Times New Roman Bold"/>
                <a:ea typeface="Times New Roman Bold"/>
                <a:cs typeface="Times New Roman Bold"/>
                <a:sym typeface="Times New Roman Bold"/>
              </a:rPr>
              <a:t>Xử</a:t>
            </a:r>
            <a:r>
              <a:rPr lang="en-US" sz="3499" b="1" spc="-104" dirty="0">
                <a:solidFill>
                  <a:srgbClr val="000000"/>
                </a:solidFill>
                <a:latin typeface="Times New Roman Bold"/>
                <a:ea typeface="Times New Roman Bold"/>
                <a:cs typeface="Times New Roman Bold"/>
                <a:sym typeface="Times New Roman Bold"/>
              </a:rPr>
              <a:t> </a:t>
            </a:r>
            <a:r>
              <a:rPr lang="en-US" sz="3499" b="1" spc="-104" dirty="0" err="1">
                <a:solidFill>
                  <a:srgbClr val="000000"/>
                </a:solidFill>
                <a:latin typeface="Times New Roman Bold"/>
                <a:ea typeface="Times New Roman Bold"/>
                <a:cs typeface="Times New Roman Bold"/>
                <a:sym typeface="Times New Roman Bold"/>
              </a:rPr>
              <a:t>lý</a:t>
            </a:r>
            <a:r>
              <a:rPr lang="en-US" sz="3499" b="1" spc="-104" dirty="0">
                <a:solidFill>
                  <a:srgbClr val="000000"/>
                </a:solidFill>
                <a:latin typeface="Times New Roman Bold"/>
                <a:ea typeface="Times New Roman Bold"/>
                <a:cs typeface="Times New Roman Bold"/>
                <a:sym typeface="Times New Roman Bold"/>
              </a:rPr>
              <a:t> </a:t>
            </a:r>
            <a:r>
              <a:rPr lang="en-US" sz="3499" b="1" spc="-104" dirty="0" err="1">
                <a:solidFill>
                  <a:srgbClr val="000000"/>
                </a:solidFill>
                <a:latin typeface="Times New Roman Bold"/>
                <a:ea typeface="Times New Roman Bold"/>
                <a:cs typeface="Times New Roman Bold"/>
                <a:sym typeface="Times New Roman Bold"/>
              </a:rPr>
              <a:t>dữ</a:t>
            </a:r>
            <a:r>
              <a:rPr lang="en-US" sz="3499" b="1" spc="-104" dirty="0">
                <a:solidFill>
                  <a:srgbClr val="000000"/>
                </a:solidFill>
                <a:latin typeface="Times New Roman Bold"/>
                <a:ea typeface="Times New Roman Bold"/>
                <a:cs typeface="Times New Roman Bold"/>
                <a:sym typeface="Times New Roman Bold"/>
              </a:rPr>
              <a:t> </a:t>
            </a:r>
            <a:r>
              <a:rPr lang="en-US" sz="3499" b="1" spc="-104" dirty="0" err="1">
                <a:solidFill>
                  <a:srgbClr val="000000"/>
                </a:solidFill>
                <a:latin typeface="Times New Roman Bold"/>
                <a:ea typeface="Times New Roman Bold"/>
                <a:cs typeface="Times New Roman Bold"/>
                <a:sym typeface="Times New Roman Bold"/>
              </a:rPr>
              <a:t>liệu</a:t>
            </a:r>
            <a:endParaRPr lang="en-US" sz="3499" b="1" spc="-104" dirty="0">
              <a:solidFill>
                <a:srgbClr val="000000"/>
              </a:solidFill>
              <a:latin typeface="Times New Roman Bold"/>
              <a:ea typeface="Times New Roman Bold"/>
              <a:cs typeface="Times New Roman Bold"/>
              <a:sym typeface="Times New Roman Bold"/>
            </a:endParaRPr>
          </a:p>
          <a:p>
            <a:pPr marL="669283" lvl="1" indent="-334641" algn="l">
              <a:lnSpc>
                <a:spcPts val="7067"/>
              </a:lnSpc>
              <a:buFont typeface="Arial"/>
              <a:buChar char="•"/>
            </a:pPr>
            <a:r>
              <a:rPr lang="en-US" sz="3099" spc="-92" dirty="0">
                <a:solidFill>
                  <a:srgbClr val="000000"/>
                </a:solidFill>
                <a:latin typeface="Times New Roman"/>
                <a:ea typeface="Times New Roman"/>
                <a:cs typeface="Times New Roman"/>
                <a:sym typeface="Times New Roman"/>
              </a:rPr>
              <a:t>Arduino </a:t>
            </a:r>
            <a:r>
              <a:rPr lang="en-US" sz="3099" spc="-92" dirty="0" err="1">
                <a:solidFill>
                  <a:srgbClr val="000000"/>
                </a:solidFill>
                <a:latin typeface="Times New Roman"/>
                <a:ea typeface="Times New Roman"/>
                <a:cs typeface="Times New Roman"/>
                <a:sym typeface="Times New Roman"/>
              </a:rPr>
              <a:t>nhận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tín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hiệu</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từ</a:t>
            </a:r>
            <a:r>
              <a:rPr lang="en-US" sz="3099" spc="-92" dirty="0">
                <a:solidFill>
                  <a:srgbClr val="000000"/>
                </a:solidFill>
                <a:latin typeface="Times New Roman"/>
                <a:ea typeface="Times New Roman"/>
                <a:cs typeface="Times New Roman"/>
                <a:sym typeface="Times New Roman"/>
              </a:rPr>
              <a:t> PIR, RFID, DHT11, SMS </a:t>
            </a:r>
            <a:r>
              <a:rPr lang="en-US" sz="3099" spc="-92" dirty="0" err="1">
                <a:solidFill>
                  <a:srgbClr val="000000"/>
                </a:solidFill>
                <a:latin typeface="Times New Roman"/>
                <a:ea typeface="Times New Roman"/>
                <a:cs typeface="Times New Roman"/>
                <a:sym typeface="Times New Roman"/>
              </a:rPr>
              <a:t>và</a:t>
            </a:r>
            <a:r>
              <a:rPr lang="en-US" sz="3099" spc="-92" dirty="0">
                <a:solidFill>
                  <a:srgbClr val="000000"/>
                </a:solidFill>
                <a:latin typeface="Times New Roman"/>
                <a:ea typeface="Times New Roman"/>
                <a:cs typeface="Times New Roman"/>
                <a:sym typeface="Times New Roman"/>
              </a:rPr>
              <a:t> Button </a:t>
            </a:r>
          </a:p>
          <a:p>
            <a:pPr marL="669283" lvl="1" indent="-334641" algn="l">
              <a:lnSpc>
                <a:spcPts val="7067"/>
              </a:lnSpc>
              <a:buFont typeface="Arial"/>
              <a:buChar char="•"/>
            </a:pPr>
            <a:r>
              <a:rPr lang="en-US" sz="3099" spc="-92" dirty="0" err="1">
                <a:solidFill>
                  <a:srgbClr val="000000"/>
                </a:solidFill>
                <a:latin typeface="Times New Roman"/>
                <a:ea typeface="Times New Roman"/>
                <a:cs typeface="Times New Roman"/>
                <a:sym typeface="Times New Roman"/>
              </a:rPr>
              <a:t>Thực</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hiện</a:t>
            </a:r>
            <a:r>
              <a:rPr lang="en-US" sz="3099" spc="-92" dirty="0">
                <a:solidFill>
                  <a:srgbClr val="000000"/>
                </a:solidFill>
                <a:latin typeface="Times New Roman"/>
                <a:ea typeface="Times New Roman"/>
                <a:cs typeface="Times New Roman"/>
                <a:sym typeface="Times New Roman"/>
              </a:rPr>
              <a:t> so </a:t>
            </a:r>
            <a:r>
              <a:rPr lang="en-US" sz="3099" spc="-92" dirty="0" err="1">
                <a:solidFill>
                  <a:srgbClr val="000000"/>
                </a:solidFill>
                <a:latin typeface="Times New Roman"/>
                <a:ea typeface="Times New Roman"/>
                <a:cs typeface="Times New Roman"/>
                <a:sym typeface="Times New Roman"/>
              </a:rPr>
              <a:t>sánh</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xác</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thực</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và</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xử</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lý</a:t>
            </a:r>
            <a:r>
              <a:rPr lang="en-US" sz="3099" spc="-92" dirty="0">
                <a:solidFill>
                  <a:srgbClr val="000000"/>
                </a:solidFill>
                <a:latin typeface="Times New Roman"/>
                <a:ea typeface="Times New Roman"/>
                <a:cs typeface="Times New Roman"/>
                <a:sym typeface="Times New Roman"/>
              </a:rPr>
              <a:t> logic </a:t>
            </a:r>
            <a:r>
              <a:rPr lang="en-US" sz="3099" spc="-92" dirty="0" err="1">
                <a:solidFill>
                  <a:srgbClr val="000000"/>
                </a:solidFill>
                <a:latin typeface="Times New Roman"/>
                <a:ea typeface="Times New Roman"/>
                <a:cs typeface="Times New Roman"/>
                <a:sym typeface="Times New Roman"/>
              </a:rPr>
              <a:t>theo</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chương</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trình</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đã</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nạp</a:t>
            </a:r>
            <a:r>
              <a:rPr lang="en-US" sz="3099" spc="-92" dirty="0">
                <a:solidFill>
                  <a:srgbClr val="000000"/>
                </a:solidFill>
                <a:latin typeface="Times New Roman"/>
                <a:ea typeface="Times New Roman"/>
                <a:cs typeface="Times New Roman"/>
                <a:sym typeface="Times New Roman"/>
              </a:rPr>
              <a:t>.</a:t>
            </a:r>
          </a:p>
          <a:p>
            <a:pPr marL="669283" lvl="1" indent="-334641" algn="l">
              <a:lnSpc>
                <a:spcPts val="7067"/>
              </a:lnSpc>
              <a:buFont typeface="Arial"/>
              <a:buChar char="•"/>
            </a:pPr>
            <a:r>
              <a:rPr lang="en-US" sz="3099" spc="-92" dirty="0" err="1">
                <a:solidFill>
                  <a:srgbClr val="000000"/>
                </a:solidFill>
                <a:latin typeface="Times New Roman"/>
                <a:ea typeface="Times New Roman"/>
                <a:cs typeface="Times New Roman"/>
                <a:sym typeface="Times New Roman"/>
              </a:rPr>
              <a:t>Nhận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lệnh</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điều</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khiển</a:t>
            </a:r>
            <a:r>
              <a:rPr lang="en-US" sz="3099" spc="-92" dirty="0">
                <a:solidFill>
                  <a:srgbClr val="000000"/>
                </a:solidFill>
                <a:latin typeface="Times New Roman"/>
                <a:ea typeface="Times New Roman"/>
                <a:cs typeface="Times New Roman"/>
                <a:sym typeface="Times New Roman"/>
              </a:rPr>
              <a:t> </a:t>
            </a:r>
            <a:r>
              <a:rPr lang="en-US" sz="3099" spc="-92" dirty="0" err="1">
                <a:solidFill>
                  <a:srgbClr val="000000"/>
                </a:solidFill>
                <a:latin typeface="Times New Roman"/>
                <a:ea typeface="Times New Roman"/>
                <a:cs typeface="Times New Roman"/>
                <a:sym typeface="Times New Roman"/>
              </a:rPr>
              <a:t>từ</a:t>
            </a:r>
            <a:r>
              <a:rPr lang="en-US" sz="3099" spc="-92" dirty="0">
                <a:solidFill>
                  <a:srgbClr val="000000"/>
                </a:solidFill>
                <a:latin typeface="Times New Roman"/>
                <a:ea typeface="Times New Roman"/>
                <a:cs typeface="Times New Roman"/>
                <a:sym typeface="Times New Roman"/>
              </a:rPr>
              <a:t> ESP32 (qua Bluetooth/</a:t>
            </a:r>
            <a:r>
              <a:rPr lang="en-US" sz="3099" spc="-92" dirty="0" err="1">
                <a:solidFill>
                  <a:srgbClr val="000000"/>
                </a:solidFill>
                <a:latin typeface="Times New Roman"/>
                <a:ea typeface="Times New Roman"/>
                <a:cs typeface="Times New Roman"/>
                <a:sym typeface="Times New Roman"/>
              </a:rPr>
              <a:t>WiFi</a:t>
            </a:r>
            <a:r>
              <a:rPr lang="en-US" sz="3099" spc="-92" dirty="0">
                <a:solidFill>
                  <a:srgbClr val="000000"/>
                </a:solidFill>
                <a:latin typeface="Times New Roman"/>
                <a:ea typeface="Times New Roman"/>
                <a:cs typeface="Times New Roman"/>
                <a:sym typeface="Times New Roman"/>
              </a:rPr>
              <a:t>).</a:t>
            </a:r>
          </a:p>
          <a:p>
            <a:pPr algn="l">
              <a:lnSpc>
                <a:spcPts val="5300"/>
              </a:lnSpc>
            </a:pPr>
            <a:endParaRPr lang="en-US" sz="3099" spc="-92"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78707" y="261662"/>
            <a:ext cx="322573" cy="356121"/>
          </a:xfrm>
          <a:custGeom>
            <a:avLst/>
            <a:gdLst/>
            <a:ahLst/>
            <a:cxnLst/>
            <a:rect l="l" t="t" r="r" b="b"/>
            <a:pathLst>
              <a:path w="322573" h="356121">
                <a:moveTo>
                  <a:pt x="0" y="0"/>
                </a:moveTo>
                <a:lnTo>
                  <a:pt x="322574" y="0"/>
                </a:lnTo>
                <a:lnTo>
                  <a:pt x="322574"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41145" y="-228746"/>
            <a:ext cx="8788889" cy="10260067"/>
            <a:chOff x="0" y="0"/>
            <a:chExt cx="781235" cy="912006"/>
          </a:xfrm>
        </p:grpSpPr>
        <p:sp>
          <p:nvSpPr>
            <p:cNvPr id="4" name="Freeform 4"/>
            <p:cNvSpPr/>
            <p:nvPr/>
          </p:nvSpPr>
          <p:spPr>
            <a:xfrm>
              <a:off x="0" y="0"/>
              <a:ext cx="781235" cy="912006"/>
            </a:xfrm>
            <a:custGeom>
              <a:avLst/>
              <a:gdLst/>
              <a:ahLst/>
              <a:cxnLst/>
              <a:rect l="l" t="t" r="r" b="b"/>
              <a:pathLst>
                <a:path w="781235" h="912006">
                  <a:moveTo>
                    <a:pt x="578035" y="0"/>
                  </a:moveTo>
                  <a:lnTo>
                    <a:pt x="0" y="0"/>
                  </a:lnTo>
                  <a:lnTo>
                    <a:pt x="203200" y="912006"/>
                  </a:lnTo>
                  <a:lnTo>
                    <a:pt x="781235" y="912006"/>
                  </a:lnTo>
                  <a:lnTo>
                    <a:pt x="578035" y="0"/>
                  </a:lnTo>
                  <a:close/>
                </a:path>
              </a:pathLst>
            </a:custGeom>
            <a:blipFill>
              <a:blip r:embed="rId4"/>
              <a:stretch>
                <a:fillRect l="-37609" r="-37609"/>
              </a:stretch>
            </a:blipFill>
          </p:spPr>
        </p:sp>
      </p:grpSp>
      <p:sp>
        <p:nvSpPr>
          <p:cNvPr id="5" name="TextBox 5"/>
          <p:cNvSpPr txBox="1"/>
          <p:nvPr/>
        </p:nvSpPr>
        <p:spPr>
          <a:xfrm>
            <a:off x="1028700" y="156887"/>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3.2 NGUYÊN LÝ HOẠT ĐỘNG</a:t>
            </a:r>
          </a:p>
        </p:txBody>
      </p:sp>
      <p:sp>
        <p:nvSpPr>
          <p:cNvPr id="6" name="TextBox 6"/>
          <p:cNvSpPr txBox="1"/>
          <p:nvPr/>
        </p:nvSpPr>
        <p:spPr>
          <a:xfrm>
            <a:off x="1028700" y="1268490"/>
            <a:ext cx="11686415" cy="780694"/>
          </a:xfrm>
          <a:prstGeom prst="rect">
            <a:avLst/>
          </a:prstGeom>
        </p:spPr>
        <p:txBody>
          <a:bodyPr lIns="0" tIns="0" rIns="0" bIns="0" rtlCol="0" anchor="t">
            <a:spAutoFit/>
          </a:bodyPr>
          <a:lstStyle/>
          <a:p>
            <a:pPr algn="l">
              <a:lnSpc>
                <a:spcPts val="6319"/>
              </a:lnSpc>
            </a:pPr>
            <a:r>
              <a:rPr lang="en-US" sz="4514">
                <a:solidFill>
                  <a:srgbClr val="545454"/>
                </a:solidFill>
                <a:latin typeface="Anton"/>
                <a:ea typeface="Anton"/>
                <a:cs typeface="Anton"/>
                <a:sym typeface="Anton"/>
              </a:rPr>
              <a:t>3.2.1 NGUYÊN LÝ HOẠT ĐỘNG TỔNG QUÁT</a:t>
            </a:r>
          </a:p>
        </p:txBody>
      </p:sp>
      <p:sp>
        <p:nvSpPr>
          <p:cNvPr id="7" name="TextBox 7"/>
          <p:cNvSpPr txBox="1"/>
          <p:nvPr/>
        </p:nvSpPr>
        <p:spPr>
          <a:xfrm>
            <a:off x="846354" y="2872672"/>
            <a:ext cx="10919780" cy="5458082"/>
          </a:xfrm>
          <a:prstGeom prst="rect">
            <a:avLst/>
          </a:prstGeom>
        </p:spPr>
        <p:txBody>
          <a:bodyPr lIns="0" tIns="0" rIns="0" bIns="0" rtlCol="0" anchor="t">
            <a:spAutoFit/>
          </a:bodyPr>
          <a:lstStyle/>
          <a:p>
            <a:pPr algn="l">
              <a:lnSpc>
                <a:spcPts val="6964"/>
              </a:lnSpc>
            </a:pPr>
            <a:r>
              <a:rPr lang="en-US" sz="3499" b="1" spc="-104">
                <a:solidFill>
                  <a:srgbClr val="000000"/>
                </a:solidFill>
                <a:latin typeface="Times New Roman Bold"/>
                <a:ea typeface="Times New Roman Bold"/>
                <a:cs typeface="Times New Roman Bold"/>
                <a:sym typeface="Times New Roman Bold"/>
              </a:rPr>
              <a:t>c). Điều khiển thiết bị</a:t>
            </a:r>
          </a:p>
          <a:p>
            <a:pPr marL="669283" lvl="1" indent="-334641" algn="l">
              <a:lnSpc>
                <a:spcPts val="6168"/>
              </a:lnSpc>
              <a:buFont typeface="Arial"/>
              <a:buChar char="•"/>
            </a:pPr>
            <a:r>
              <a:rPr lang="en-US" sz="3099" spc="-92">
                <a:solidFill>
                  <a:srgbClr val="000000"/>
                </a:solidFill>
                <a:latin typeface="Times New Roman"/>
                <a:ea typeface="Times New Roman"/>
                <a:cs typeface="Times New Roman"/>
                <a:sym typeface="Times New Roman"/>
              </a:rPr>
              <a:t>Motor 5V được bật/tắt để mô phỏng quạt hoặc cơ cấu quay.</a:t>
            </a:r>
          </a:p>
          <a:p>
            <a:pPr marL="669283" lvl="1" indent="-334641" algn="l">
              <a:lnSpc>
                <a:spcPts val="6168"/>
              </a:lnSpc>
              <a:buFont typeface="Arial"/>
              <a:buChar char="•"/>
            </a:pPr>
            <a:r>
              <a:rPr lang="en-US" sz="3099" spc="-92">
                <a:solidFill>
                  <a:srgbClr val="000000"/>
                </a:solidFill>
                <a:latin typeface="Times New Roman"/>
                <a:ea typeface="Times New Roman"/>
                <a:cs typeface="Times New Roman"/>
                <a:sym typeface="Times New Roman"/>
              </a:rPr>
              <a:t>Servo motor điều khiển đóng/mở cửa.</a:t>
            </a:r>
          </a:p>
          <a:p>
            <a:pPr marL="669283" lvl="1" indent="-334641" algn="l">
              <a:lnSpc>
                <a:spcPts val="6168"/>
              </a:lnSpc>
              <a:buFont typeface="Arial"/>
              <a:buChar char="•"/>
            </a:pPr>
            <a:r>
              <a:rPr lang="en-US" sz="3099" spc="-92">
                <a:solidFill>
                  <a:srgbClr val="000000"/>
                </a:solidFill>
                <a:latin typeface="Times New Roman"/>
                <a:ea typeface="Times New Roman"/>
                <a:cs typeface="Times New Roman"/>
                <a:sym typeface="Times New Roman"/>
              </a:rPr>
              <a:t>LED hiển thị trạng thái hoạt động.</a:t>
            </a:r>
          </a:p>
          <a:p>
            <a:pPr marL="669283" lvl="1" indent="-334641" algn="l">
              <a:lnSpc>
                <a:spcPts val="6168"/>
              </a:lnSpc>
              <a:buFont typeface="Arial"/>
              <a:buChar char="•"/>
            </a:pPr>
            <a:r>
              <a:rPr lang="en-US" sz="3099" spc="-92">
                <a:solidFill>
                  <a:srgbClr val="000000"/>
                </a:solidFill>
                <a:latin typeface="Times New Roman"/>
                <a:ea typeface="Times New Roman"/>
                <a:cs typeface="Times New Roman"/>
                <a:sym typeface="Times New Roman"/>
              </a:rPr>
              <a:t>Buzzer phát tín hiệu âm thanh khi có cảnh báo.</a:t>
            </a:r>
          </a:p>
          <a:p>
            <a:pPr marL="669283" lvl="1" indent="-334641" algn="l">
              <a:lnSpc>
                <a:spcPts val="6168"/>
              </a:lnSpc>
              <a:buFont typeface="Arial"/>
              <a:buChar char="•"/>
            </a:pPr>
            <a:r>
              <a:rPr lang="en-US" sz="3099" spc="-92">
                <a:solidFill>
                  <a:srgbClr val="000000"/>
                </a:solidFill>
                <a:latin typeface="Times New Roman"/>
                <a:ea typeface="Times New Roman"/>
                <a:cs typeface="Times New Roman"/>
                <a:sym typeface="Times New Roman"/>
              </a:rPr>
              <a:t>LCD hiển thị thông tin, chế độ và trạng thái hệ thống.</a:t>
            </a:r>
          </a:p>
          <a:p>
            <a:pPr algn="l">
              <a:lnSpc>
                <a:spcPts val="5300"/>
              </a:lnSpc>
            </a:pPr>
            <a:endParaRPr lang="en-US" sz="3099" spc="-92">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78707" y="261662"/>
            <a:ext cx="322573" cy="356121"/>
          </a:xfrm>
          <a:custGeom>
            <a:avLst/>
            <a:gdLst/>
            <a:ahLst/>
            <a:cxnLst/>
            <a:rect l="l" t="t" r="r" b="b"/>
            <a:pathLst>
              <a:path w="322573" h="356121">
                <a:moveTo>
                  <a:pt x="0" y="0"/>
                </a:moveTo>
                <a:lnTo>
                  <a:pt x="322574" y="0"/>
                </a:lnTo>
                <a:lnTo>
                  <a:pt x="322574"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41145" y="-228746"/>
            <a:ext cx="8788889" cy="10260067"/>
            <a:chOff x="0" y="0"/>
            <a:chExt cx="781235" cy="912006"/>
          </a:xfrm>
        </p:grpSpPr>
        <p:sp>
          <p:nvSpPr>
            <p:cNvPr id="4" name="Freeform 4"/>
            <p:cNvSpPr/>
            <p:nvPr/>
          </p:nvSpPr>
          <p:spPr>
            <a:xfrm>
              <a:off x="0" y="0"/>
              <a:ext cx="781235" cy="912006"/>
            </a:xfrm>
            <a:custGeom>
              <a:avLst/>
              <a:gdLst/>
              <a:ahLst/>
              <a:cxnLst/>
              <a:rect l="l" t="t" r="r" b="b"/>
              <a:pathLst>
                <a:path w="781235" h="912006">
                  <a:moveTo>
                    <a:pt x="578035" y="0"/>
                  </a:moveTo>
                  <a:lnTo>
                    <a:pt x="0" y="0"/>
                  </a:lnTo>
                  <a:lnTo>
                    <a:pt x="203200" y="912006"/>
                  </a:lnTo>
                  <a:lnTo>
                    <a:pt x="781235" y="912006"/>
                  </a:lnTo>
                  <a:lnTo>
                    <a:pt x="578035" y="0"/>
                  </a:lnTo>
                  <a:close/>
                </a:path>
              </a:pathLst>
            </a:custGeom>
            <a:blipFill>
              <a:blip r:embed="rId4"/>
              <a:stretch>
                <a:fillRect l="-37609" r="-37609"/>
              </a:stretch>
            </a:blipFill>
          </p:spPr>
        </p:sp>
      </p:grpSp>
      <p:sp>
        <p:nvSpPr>
          <p:cNvPr id="5" name="TextBox 5"/>
          <p:cNvSpPr txBox="1"/>
          <p:nvPr/>
        </p:nvSpPr>
        <p:spPr>
          <a:xfrm>
            <a:off x="1028700" y="156887"/>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3.2 NGUYÊN LÝ HOẠT ĐỘNG</a:t>
            </a:r>
          </a:p>
        </p:txBody>
      </p:sp>
      <p:sp>
        <p:nvSpPr>
          <p:cNvPr id="6" name="TextBox 6"/>
          <p:cNvSpPr txBox="1"/>
          <p:nvPr/>
        </p:nvSpPr>
        <p:spPr>
          <a:xfrm>
            <a:off x="1028700" y="1268490"/>
            <a:ext cx="11686415" cy="780694"/>
          </a:xfrm>
          <a:prstGeom prst="rect">
            <a:avLst/>
          </a:prstGeom>
        </p:spPr>
        <p:txBody>
          <a:bodyPr lIns="0" tIns="0" rIns="0" bIns="0" rtlCol="0" anchor="t">
            <a:spAutoFit/>
          </a:bodyPr>
          <a:lstStyle/>
          <a:p>
            <a:pPr algn="l">
              <a:lnSpc>
                <a:spcPts val="6319"/>
              </a:lnSpc>
            </a:pPr>
            <a:r>
              <a:rPr lang="en-US" sz="4514">
                <a:solidFill>
                  <a:srgbClr val="545454"/>
                </a:solidFill>
                <a:latin typeface="Anton"/>
                <a:ea typeface="Anton"/>
                <a:cs typeface="Anton"/>
                <a:sym typeface="Anton"/>
              </a:rPr>
              <a:t>3.2.1 NGUYÊN LÝ HOẠT ĐỘNG TỔNG QUÁT</a:t>
            </a:r>
          </a:p>
        </p:txBody>
      </p:sp>
      <p:sp>
        <p:nvSpPr>
          <p:cNvPr id="7" name="TextBox 7"/>
          <p:cNvSpPr txBox="1"/>
          <p:nvPr/>
        </p:nvSpPr>
        <p:spPr>
          <a:xfrm>
            <a:off x="846354" y="2872672"/>
            <a:ext cx="10919780" cy="4962782"/>
          </a:xfrm>
          <a:prstGeom prst="rect">
            <a:avLst/>
          </a:prstGeom>
        </p:spPr>
        <p:txBody>
          <a:bodyPr lIns="0" tIns="0" rIns="0" bIns="0" rtlCol="0" anchor="t">
            <a:spAutoFit/>
          </a:bodyPr>
          <a:lstStyle/>
          <a:p>
            <a:pPr algn="l">
              <a:lnSpc>
                <a:spcPts val="6964"/>
              </a:lnSpc>
            </a:pPr>
            <a:r>
              <a:rPr lang="en-US" sz="3499" b="1" spc="-104">
                <a:solidFill>
                  <a:srgbClr val="000000"/>
                </a:solidFill>
                <a:latin typeface="Times New Roman Bold"/>
                <a:ea typeface="Times New Roman Bold"/>
                <a:cs typeface="Times New Roman Bold"/>
                <a:sym typeface="Times New Roman Bold"/>
              </a:rPr>
              <a:t>d )Truyền thông và giám sát từ xa</a:t>
            </a:r>
          </a:p>
          <a:p>
            <a:pPr marL="755641" lvl="1" indent="-377820" algn="l">
              <a:lnSpc>
                <a:spcPts val="6964"/>
              </a:lnSpc>
              <a:buFont typeface="Arial"/>
              <a:buChar char="•"/>
            </a:pPr>
            <a:r>
              <a:rPr lang="en-US" sz="3499" spc="-104">
                <a:solidFill>
                  <a:srgbClr val="000000"/>
                </a:solidFill>
                <a:latin typeface="Times New Roman"/>
                <a:ea typeface="Times New Roman"/>
                <a:cs typeface="Times New Roman"/>
                <a:sym typeface="Times New Roman"/>
              </a:rPr>
              <a:t>ESP32 gửi dữ liệu trạng thái lên Web/App.</a:t>
            </a:r>
          </a:p>
          <a:p>
            <a:pPr marL="755641" lvl="1" indent="-377820" algn="l">
              <a:lnSpc>
                <a:spcPts val="6964"/>
              </a:lnSpc>
              <a:buFont typeface="Arial"/>
              <a:buChar char="•"/>
            </a:pPr>
            <a:r>
              <a:rPr lang="en-US" sz="3499" spc="-104">
                <a:solidFill>
                  <a:srgbClr val="000000"/>
                </a:solidFill>
                <a:latin typeface="Times New Roman"/>
                <a:ea typeface="Times New Roman"/>
                <a:cs typeface="Times New Roman"/>
                <a:sym typeface="Times New Roman"/>
              </a:rPr>
              <a:t>Người dùng có thể điều khiển thiết bị và nhận cảnh báo từ xa thông qua WiFi hoặc Bluetooth.</a:t>
            </a:r>
          </a:p>
          <a:p>
            <a:pPr algn="l">
              <a:lnSpc>
                <a:spcPts val="6168"/>
              </a:lnSpc>
            </a:pPr>
            <a:endParaRPr lang="en-US" sz="3499" spc="-104">
              <a:solidFill>
                <a:srgbClr val="000000"/>
              </a:solidFill>
              <a:latin typeface="Times New Roman"/>
              <a:ea typeface="Times New Roman"/>
              <a:cs typeface="Times New Roman"/>
              <a:sym typeface="Times New Roman"/>
            </a:endParaRPr>
          </a:p>
          <a:p>
            <a:pPr algn="l">
              <a:lnSpc>
                <a:spcPts val="5300"/>
              </a:lnSpc>
            </a:pPr>
            <a:endParaRPr lang="en-US" sz="3499" spc="-104">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05D72"/>
        </a:solidFill>
        <a:effectLst/>
      </p:bgPr>
    </p:bg>
    <p:spTree>
      <p:nvGrpSpPr>
        <p:cNvPr id="1" name=""/>
        <p:cNvGrpSpPr/>
        <p:nvPr/>
      </p:nvGrpSpPr>
      <p:grpSpPr>
        <a:xfrm>
          <a:off x="0" y="0"/>
          <a:ext cx="0" cy="0"/>
          <a:chOff x="0" y="0"/>
          <a:chExt cx="0" cy="0"/>
        </a:xfrm>
      </p:grpSpPr>
      <p:sp>
        <p:nvSpPr>
          <p:cNvPr id="2" name="Freeform 2"/>
          <p:cNvSpPr/>
          <p:nvPr/>
        </p:nvSpPr>
        <p:spPr>
          <a:xfrm>
            <a:off x="261662" y="297583"/>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579205" y="790066"/>
            <a:ext cx="4086015" cy="3472904"/>
            <a:chOff x="0" y="0"/>
            <a:chExt cx="1024433" cy="870715"/>
          </a:xfrm>
        </p:grpSpPr>
        <p:sp>
          <p:nvSpPr>
            <p:cNvPr id="4" name="Freeform 4"/>
            <p:cNvSpPr/>
            <p:nvPr/>
          </p:nvSpPr>
          <p:spPr>
            <a:xfrm>
              <a:off x="0" y="0"/>
              <a:ext cx="1024433" cy="870715"/>
            </a:xfrm>
            <a:custGeom>
              <a:avLst/>
              <a:gdLst/>
              <a:ahLst/>
              <a:cxnLst/>
              <a:rect l="l" t="t" r="r" b="b"/>
              <a:pathLst>
                <a:path w="1024433" h="870715">
                  <a:moveTo>
                    <a:pt x="0" y="0"/>
                  </a:moveTo>
                  <a:lnTo>
                    <a:pt x="1024433" y="0"/>
                  </a:lnTo>
                  <a:lnTo>
                    <a:pt x="1024433" y="870715"/>
                  </a:lnTo>
                  <a:lnTo>
                    <a:pt x="0" y="870715"/>
                  </a:lnTo>
                  <a:close/>
                </a:path>
              </a:pathLst>
            </a:custGeom>
            <a:solidFill>
              <a:srgbClr val="000000">
                <a:alpha val="0"/>
              </a:srgbClr>
            </a:solidFill>
            <a:ln w="12700" cap="sq">
              <a:solidFill>
                <a:srgbClr val="000000"/>
              </a:solidFill>
              <a:prstDash val="solid"/>
              <a:miter/>
            </a:ln>
          </p:spPr>
        </p:sp>
      </p:grpSp>
      <p:grpSp>
        <p:nvGrpSpPr>
          <p:cNvPr id="5" name="Group 5"/>
          <p:cNvGrpSpPr/>
          <p:nvPr/>
        </p:nvGrpSpPr>
        <p:grpSpPr>
          <a:xfrm>
            <a:off x="11261045" y="5060339"/>
            <a:ext cx="6404174" cy="3472904"/>
            <a:chOff x="0" y="0"/>
            <a:chExt cx="1605634" cy="870715"/>
          </a:xfrm>
        </p:grpSpPr>
        <p:sp>
          <p:nvSpPr>
            <p:cNvPr id="6" name="Freeform 6"/>
            <p:cNvSpPr/>
            <p:nvPr/>
          </p:nvSpPr>
          <p:spPr>
            <a:xfrm>
              <a:off x="0" y="0"/>
              <a:ext cx="1605634" cy="870715"/>
            </a:xfrm>
            <a:custGeom>
              <a:avLst/>
              <a:gdLst/>
              <a:ahLst/>
              <a:cxnLst/>
              <a:rect l="l" t="t" r="r" b="b"/>
              <a:pathLst>
                <a:path w="1605634" h="870715">
                  <a:moveTo>
                    <a:pt x="0" y="0"/>
                  </a:moveTo>
                  <a:lnTo>
                    <a:pt x="1605634" y="0"/>
                  </a:lnTo>
                  <a:lnTo>
                    <a:pt x="1605634" y="870715"/>
                  </a:lnTo>
                  <a:lnTo>
                    <a:pt x="0" y="870715"/>
                  </a:lnTo>
                  <a:close/>
                </a:path>
              </a:pathLst>
            </a:custGeom>
            <a:blipFill>
              <a:blip r:embed="rId4"/>
              <a:stretch>
                <a:fillRect t="-1520" b="-1520"/>
              </a:stretch>
            </a:blipFill>
            <a:ln w="133350" cap="sq">
              <a:solidFill>
                <a:srgbClr val="FFF8F3"/>
              </a:solidFill>
              <a:prstDash val="solid"/>
              <a:miter/>
            </a:ln>
          </p:spPr>
        </p:sp>
      </p:grpSp>
      <p:grpSp>
        <p:nvGrpSpPr>
          <p:cNvPr id="7" name="Group 7"/>
          <p:cNvGrpSpPr/>
          <p:nvPr/>
        </p:nvGrpSpPr>
        <p:grpSpPr>
          <a:xfrm>
            <a:off x="13619079" y="790066"/>
            <a:ext cx="4046141" cy="3472904"/>
            <a:chOff x="0" y="0"/>
            <a:chExt cx="2103090" cy="1805135"/>
          </a:xfrm>
        </p:grpSpPr>
        <p:sp>
          <p:nvSpPr>
            <p:cNvPr id="8" name="Freeform 8"/>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5"/>
              <a:stretch>
                <a:fillRect t="-9716" b="-9716"/>
              </a:stretch>
            </a:blipFill>
          </p:spPr>
        </p:sp>
      </p:grpSp>
      <p:sp>
        <p:nvSpPr>
          <p:cNvPr id="9" name="TextBox 9"/>
          <p:cNvSpPr txBox="1"/>
          <p:nvPr/>
        </p:nvSpPr>
        <p:spPr>
          <a:xfrm>
            <a:off x="1309304" y="660400"/>
            <a:ext cx="10655819" cy="669925"/>
          </a:xfrm>
          <a:prstGeom prst="rect">
            <a:avLst/>
          </a:prstGeom>
        </p:spPr>
        <p:txBody>
          <a:bodyPr lIns="0" tIns="0" rIns="0" bIns="0" rtlCol="0" anchor="t">
            <a:spAutoFit/>
          </a:bodyPr>
          <a:lstStyle/>
          <a:p>
            <a:pPr algn="l">
              <a:lnSpc>
                <a:spcPts val="5599"/>
              </a:lnSpc>
            </a:pPr>
            <a:r>
              <a:rPr lang="en-US" sz="3999">
                <a:solidFill>
                  <a:srgbClr val="FFF8F3"/>
                </a:solidFill>
                <a:latin typeface="Anton"/>
                <a:ea typeface="Anton"/>
                <a:cs typeface="Anton"/>
                <a:sym typeface="Anton"/>
              </a:rPr>
              <a:t>3.2.2 NGUYÊN LÝ HOẠT ĐỘNG THEO TỪNG TÌNH HUỐNG</a:t>
            </a:r>
          </a:p>
        </p:txBody>
      </p:sp>
      <p:sp>
        <p:nvSpPr>
          <p:cNvPr id="10" name="TextBox 10"/>
          <p:cNvSpPr txBox="1"/>
          <p:nvPr/>
        </p:nvSpPr>
        <p:spPr>
          <a:xfrm>
            <a:off x="14453819" y="4441516"/>
            <a:ext cx="2336785" cy="307877"/>
          </a:xfrm>
          <a:prstGeom prst="rect">
            <a:avLst/>
          </a:prstGeom>
        </p:spPr>
        <p:txBody>
          <a:bodyPr lIns="0" tIns="0" rIns="0" bIns="0" rtlCol="0" anchor="t">
            <a:spAutoFit/>
          </a:bodyPr>
          <a:lstStyle/>
          <a:p>
            <a:pPr marL="0" lvl="1" indent="0" algn="ctr">
              <a:lnSpc>
                <a:spcPts val="2339"/>
              </a:lnSpc>
              <a:spcBef>
                <a:spcPct val="0"/>
              </a:spcBef>
            </a:pPr>
            <a:r>
              <a:rPr lang="en-US" sz="2016" b="1" spc="-60">
                <a:solidFill>
                  <a:srgbClr val="FFF8F3"/>
                </a:solidFill>
                <a:latin typeface="Poppins Bold"/>
                <a:ea typeface="Poppins Bold"/>
                <a:cs typeface="Poppins Bold"/>
                <a:sym typeface="Poppins Bold"/>
              </a:rPr>
              <a:t>PIR</a:t>
            </a:r>
          </a:p>
        </p:txBody>
      </p:sp>
      <p:sp>
        <p:nvSpPr>
          <p:cNvPr id="11" name="TextBox 11"/>
          <p:cNvSpPr txBox="1"/>
          <p:nvPr/>
        </p:nvSpPr>
        <p:spPr>
          <a:xfrm>
            <a:off x="14453819" y="8711789"/>
            <a:ext cx="2336785" cy="307877"/>
          </a:xfrm>
          <a:prstGeom prst="rect">
            <a:avLst/>
          </a:prstGeom>
        </p:spPr>
        <p:txBody>
          <a:bodyPr lIns="0" tIns="0" rIns="0" bIns="0" rtlCol="0" anchor="t">
            <a:spAutoFit/>
          </a:bodyPr>
          <a:lstStyle/>
          <a:p>
            <a:pPr marL="0" lvl="1" indent="0" algn="ctr">
              <a:lnSpc>
                <a:spcPts val="2339"/>
              </a:lnSpc>
              <a:spcBef>
                <a:spcPct val="0"/>
              </a:spcBef>
            </a:pPr>
            <a:r>
              <a:rPr lang="en-US" sz="2016" b="1" spc="-60">
                <a:solidFill>
                  <a:srgbClr val="FFF8F3"/>
                </a:solidFill>
                <a:latin typeface="Poppins Bold"/>
                <a:ea typeface="Poppins Bold"/>
                <a:cs typeface="Poppins Bold"/>
                <a:sym typeface="Poppins Bold"/>
              </a:rPr>
              <a:t>Price $430</a:t>
            </a:r>
          </a:p>
        </p:txBody>
      </p:sp>
      <p:sp>
        <p:nvSpPr>
          <p:cNvPr id="12" name="TextBox 12"/>
          <p:cNvSpPr txBox="1"/>
          <p:nvPr/>
        </p:nvSpPr>
        <p:spPr>
          <a:xfrm>
            <a:off x="1309304" y="1789031"/>
            <a:ext cx="9830246" cy="6744211"/>
          </a:xfrm>
          <a:prstGeom prst="rect">
            <a:avLst/>
          </a:prstGeom>
        </p:spPr>
        <p:txBody>
          <a:bodyPr lIns="0" tIns="0" rIns="0" bIns="0" rtlCol="0" anchor="t">
            <a:spAutoFit/>
          </a:bodyPr>
          <a:lstStyle/>
          <a:p>
            <a:pPr algn="l">
              <a:lnSpc>
                <a:spcPts val="7036"/>
              </a:lnSpc>
            </a:pPr>
            <a:r>
              <a:rPr lang="en-US" sz="3099" b="1" spc="-92">
                <a:solidFill>
                  <a:srgbClr val="FFF8F3"/>
                </a:solidFill>
                <a:latin typeface="Poppins Bold"/>
                <a:ea typeface="Poppins Bold"/>
                <a:cs typeface="Poppins Bold"/>
                <a:sym typeface="Poppins Bold"/>
              </a:rPr>
              <a:t>- Tình huống 1: </a:t>
            </a:r>
            <a:r>
              <a:rPr lang="en-US" sz="3099" b="1" spc="-92">
                <a:gradFill>
                  <a:gsLst>
                    <a:gs pos="0">
                      <a:srgbClr val="FFF7AD">
                        <a:alpha val="100000"/>
                      </a:srgbClr>
                    </a:gs>
                    <a:gs pos="100000">
                      <a:srgbClr val="FFA9F9">
                        <a:alpha val="100000"/>
                      </a:srgbClr>
                    </a:gs>
                  </a:gsLst>
                  <a:lin ang="0"/>
                </a:gradFill>
                <a:latin typeface="Poppins Bold"/>
                <a:ea typeface="Poppins Bold"/>
                <a:cs typeface="Poppins Bold"/>
                <a:sym typeface="Poppins Bold"/>
              </a:rPr>
              <a:t>Phát hiện chuyển động (PIR)</a:t>
            </a:r>
          </a:p>
          <a:p>
            <a:pPr marL="582925" lvl="1" indent="-291463" algn="l">
              <a:lnSpc>
                <a:spcPts val="6128"/>
              </a:lnSpc>
              <a:buAutoNum type="arabicPeriod"/>
            </a:pPr>
            <a:r>
              <a:rPr lang="en-US" sz="2699" spc="-80">
                <a:solidFill>
                  <a:srgbClr val="FFF8F3"/>
                </a:solidFill>
                <a:latin typeface="Poppins"/>
                <a:ea typeface="Poppins"/>
                <a:cs typeface="Poppins"/>
                <a:sym typeface="Poppins"/>
              </a:rPr>
              <a:t>PIR quét liên tục môi trường.</a:t>
            </a:r>
          </a:p>
          <a:p>
            <a:pPr marL="582925" lvl="1" indent="-291463" algn="l">
              <a:lnSpc>
                <a:spcPts val="6128"/>
              </a:lnSpc>
              <a:buAutoNum type="arabicPeriod"/>
            </a:pPr>
            <a:r>
              <a:rPr lang="en-US" sz="2699" spc="-80">
                <a:solidFill>
                  <a:srgbClr val="FFF8F3"/>
                </a:solidFill>
                <a:latin typeface="Poppins"/>
                <a:ea typeface="Poppins"/>
                <a:cs typeface="Poppins"/>
                <a:sym typeface="Poppins"/>
              </a:rPr>
              <a:t>Khi phát hiện chuyển động → gửi tín hiệu HIGH về Arduino.</a:t>
            </a:r>
          </a:p>
          <a:p>
            <a:pPr marL="582925" lvl="1" indent="-291463" algn="l">
              <a:lnSpc>
                <a:spcPts val="6128"/>
              </a:lnSpc>
              <a:buAutoNum type="arabicPeriod"/>
            </a:pPr>
            <a:r>
              <a:rPr lang="en-US" sz="2699" spc="-80">
                <a:solidFill>
                  <a:srgbClr val="FFF8F3"/>
                </a:solidFill>
                <a:latin typeface="Poppins"/>
                <a:ea typeface="Poppins"/>
                <a:cs typeface="Poppins"/>
                <a:sym typeface="Poppins"/>
              </a:rPr>
              <a:t>Arduino kiểm tra trạng thái hệ thống:</a:t>
            </a:r>
          </a:p>
          <a:p>
            <a:pPr marL="539746" lvl="1" indent="-269873" algn="l">
              <a:lnSpc>
                <a:spcPts val="5674"/>
              </a:lnSpc>
              <a:buFont typeface="Arial"/>
              <a:buChar char="•"/>
            </a:pPr>
            <a:r>
              <a:rPr lang="en-US" sz="2499" spc="-74">
                <a:solidFill>
                  <a:srgbClr val="FFF8F3"/>
                </a:solidFill>
                <a:latin typeface="Poppins"/>
                <a:ea typeface="Poppins"/>
                <a:cs typeface="Poppins"/>
                <a:sym typeface="Poppins"/>
              </a:rPr>
              <a:t>  Nếu chế độ cảnh báo ON:</a:t>
            </a:r>
          </a:p>
          <a:p>
            <a:pPr algn="l">
              <a:lnSpc>
                <a:spcPts val="5674"/>
              </a:lnSpc>
            </a:pPr>
            <a:r>
              <a:rPr lang="en-US" sz="2499" spc="-74">
                <a:solidFill>
                  <a:srgbClr val="FFF8F3"/>
                </a:solidFill>
                <a:latin typeface="Poppins"/>
                <a:ea typeface="Poppins"/>
                <a:cs typeface="Poppins"/>
                <a:sym typeface="Poppins"/>
              </a:rPr>
              <a:t>                   - Buzzer kêu</a:t>
            </a:r>
          </a:p>
          <a:p>
            <a:pPr algn="l">
              <a:lnSpc>
                <a:spcPts val="5674"/>
              </a:lnSpc>
            </a:pPr>
            <a:r>
              <a:rPr lang="en-US" sz="2499" spc="-74">
                <a:solidFill>
                  <a:srgbClr val="FFF8F3"/>
                </a:solidFill>
                <a:latin typeface="Poppins"/>
                <a:ea typeface="Poppins"/>
                <a:cs typeface="Poppins"/>
                <a:sym typeface="Poppins"/>
              </a:rPr>
              <a:t>                   -  LED cảnh báo sáng</a:t>
            </a:r>
          </a:p>
          <a:p>
            <a:pPr algn="l">
              <a:lnSpc>
                <a:spcPts val="5674"/>
              </a:lnSpc>
            </a:pPr>
            <a:r>
              <a:rPr lang="en-US" sz="2499" spc="-74">
                <a:solidFill>
                  <a:srgbClr val="FFF8F3"/>
                </a:solidFill>
                <a:latin typeface="Poppins"/>
                <a:ea typeface="Poppins"/>
                <a:cs typeface="Poppins"/>
                <a:sym typeface="Poppins"/>
              </a:rPr>
              <a:t>                   -   Gửi cảnh báo qua ESP32</a:t>
            </a:r>
          </a:p>
          <a:p>
            <a:pPr marL="539746" lvl="1" indent="-269873" algn="l">
              <a:lnSpc>
                <a:spcPts val="5674"/>
              </a:lnSpc>
              <a:buFont typeface="Arial"/>
              <a:buChar char="•"/>
            </a:pPr>
            <a:r>
              <a:rPr lang="en-US" sz="2499" spc="-74">
                <a:solidFill>
                  <a:srgbClr val="FFF8F3"/>
                </a:solidFill>
                <a:latin typeface="Poppins"/>
                <a:ea typeface="Poppins"/>
                <a:cs typeface="Poppins"/>
                <a:sym typeface="Poppins"/>
              </a:rPr>
              <a:t>  Nếu cảnh báo OFF → bỏ qua.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05D72"/>
        </a:solidFill>
        <a:effectLst/>
      </p:bgPr>
    </p:bg>
    <p:spTree>
      <p:nvGrpSpPr>
        <p:cNvPr id="1" name=""/>
        <p:cNvGrpSpPr/>
        <p:nvPr/>
      </p:nvGrpSpPr>
      <p:grpSpPr>
        <a:xfrm>
          <a:off x="0" y="0"/>
          <a:ext cx="0" cy="0"/>
          <a:chOff x="0" y="0"/>
          <a:chExt cx="0" cy="0"/>
        </a:xfrm>
      </p:grpSpPr>
      <p:sp>
        <p:nvSpPr>
          <p:cNvPr id="2" name="Freeform 2"/>
          <p:cNvSpPr/>
          <p:nvPr/>
        </p:nvSpPr>
        <p:spPr>
          <a:xfrm>
            <a:off x="261662" y="297583"/>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579205" y="790066"/>
            <a:ext cx="4086015" cy="3472904"/>
            <a:chOff x="0" y="0"/>
            <a:chExt cx="1024433" cy="870715"/>
          </a:xfrm>
        </p:grpSpPr>
        <p:sp>
          <p:nvSpPr>
            <p:cNvPr id="4" name="Freeform 4"/>
            <p:cNvSpPr/>
            <p:nvPr/>
          </p:nvSpPr>
          <p:spPr>
            <a:xfrm>
              <a:off x="0" y="0"/>
              <a:ext cx="1024433" cy="870715"/>
            </a:xfrm>
            <a:custGeom>
              <a:avLst/>
              <a:gdLst/>
              <a:ahLst/>
              <a:cxnLst/>
              <a:rect l="l" t="t" r="r" b="b"/>
              <a:pathLst>
                <a:path w="1024433" h="870715">
                  <a:moveTo>
                    <a:pt x="0" y="0"/>
                  </a:moveTo>
                  <a:lnTo>
                    <a:pt x="1024433" y="0"/>
                  </a:lnTo>
                  <a:lnTo>
                    <a:pt x="1024433" y="870715"/>
                  </a:lnTo>
                  <a:lnTo>
                    <a:pt x="0" y="870715"/>
                  </a:lnTo>
                  <a:close/>
                </a:path>
              </a:pathLst>
            </a:custGeom>
            <a:solidFill>
              <a:srgbClr val="000000">
                <a:alpha val="0"/>
              </a:srgbClr>
            </a:solidFill>
            <a:ln w="12700" cap="sq">
              <a:solidFill>
                <a:srgbClr val="000000"/>
              </a:solidFill>
              <a:prstDash val="solid"/>
              <a:miter/>
            </a:ln>
          </p:spPr>
        </p:sp>
      </p:grpSp>
      <p:grpSp>
        <p:nvGrpSpPr>
          <p:cNvPr id="5" name="Group 5"/>
          <p:cNvGrpSpPr/>
          <p:nvPr/>
        </p:nvGrpSpPr>
        <p:grpSpPr>
          <a:xfrm>
            <a:off x="11261045" y="5060339"/>
            <a:ext cx="6404174" cy="3472904"/>
            <a:chOff x="0" y="0"/>
            <a:chExt cx="1605634" cy="870715"/>
          </a:xfrm>
        </p:grpSpPr>
        <p:sp>
          <p:nvSpPr>
            <p:cNvPr id="6" name="Freeform 6"/>
            <p:cNvSpPr/>
            <p:nvPr/>
          </p:nvSpPr>
          <p:spPr>
            <a:xfrm>
              <a:off x="0" y="0"/>
              <a:ext cx="1605634" cy="870715"/>
            </a:xfrm>
            <a:custGeom>
              <a:avLst/>
              <a:gdLst/>
              <a:ahLst/>
              <a:cxnLst/>
              <a:rect l="l" t="t" r="r" b="b"/>
              <a:pathLst>
                <a:path w="1605634" h="870715">
                  <a:moveTo>
                    <a:pt x="0" y="0"/>
                  </a:moveTo>
                  <a:lnTo>
                    <a:pt x="1605634" y="0"/>
                  </a:lnTo>
                  <a:lnTo>
                    <a:pt x="1605634" y="870715"/>
                  </a:lnTo>
                  <a:lnTo>
                    <a:pt x="0" y="870715"/>
                  </a:lnTo>
                  <a:close/>
                </a:path>
              </a:pathLst>
            </a:custGeom>
            <a:blipFill>
              <a:blip r:embed="rId4"/>
              <a:stretch>
                <a:fillRect t="-8894" b="-8894"/>
              </a:stretch>
            </a:blipFill>
            <a:ln w="133350" cap="sq">
              <a:solidFill>
                <a:srgbClr val="FFF8F3"/>
              </a:solidFill>
              <a:prstDash val="solid"/>
              <a:miter/>
            </a:ln>
          </p:spPr>
        </p:sp>
      </p:grpSp>
      <p:grpSp>
        <p:nvGrpSpPr>
          <p:cNvPr id="7" name="Group 7"/>
          <p:cNvGrpSpPr/>
          <p:nvPr/>
        </p:nvGrpSpPr>
        <p:grpSpPr>
          <a:xfrm>
            <a:off x="13619079" y="790066"/>
            <a:ext cx="4046141" cy="3472904"/>
            <a:chOff x="0" y="0"/>
            <a:chExt cx="2103090" cy="1805135"/>
          </a:xfrm>
        </p:grpSpPr>
        <p:sp>
          <p:nvSpPr>
            <p:cNvPr id="8" name="Freeform 8"/>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solidFill>
              <a:srgbClr val="000000">
                <a:alpha val="0"/>
              </a:srgbClr>
            </a:solidFill>
            <a:ln w="12700">
              <a:solidFill>
                <a:srgbClr val="000000"/>
              </a:solidFill>
            </a:ln>
          </p:spPr>
        </p:sp>
      </p:grpSp>
      <p:grpSp>
        <p:nvGrpSpPr>
          <p:cNvPr id="9" name="Group 9"/>
          <p:cNvGrpSpPr/>
          <p:nvPr/>
        </p:nvGrpSpPr>
        <p:grpSpPr>
          <a:xfrm>
            <a:off x="13448029" y="475643"/>
            <a:ext cx="4388239" cy="3766535"/>
            <a:chOff x="0" y="0"/>
            <a:chExt cx="2103090" cy="1805135"/>
          </a:xfrm>
        </p:grpSpPr>
        <p:sp>
          <p:nvSpPr>
            <p:cNvPr id="10" name="Freeform 10"/>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5"/>
              <a:stretch>
                <a:fillRect l="-5668" r="-5668"/>
              </a:stretch>
            </a:blipFill>
          </p:spPr>
        </p:sp>
      </p:grpSp>
      <p:sp>
        <p:nvSpPr>
          <p:cNvPr id="11" name="TextBox 11"/>
          <p:cNvSpPr txBox="1"/>
          <p:nvPr/>
        </p:nvSpPr>
        <p:spPr>
          <a:xfrm>
            <a:off x="1309304" y="660400"/>
            <a:ext cx="10655819" cy="669925"/>
          </a:xfrm>
          <a:prstGeom prst="rect">
            <a:avLst/>
          </a:prstGeom>
        </p:spPr>
        <p:txBody>
          <a:bodyPr lIns="0" tIns="0" rIns="0" bIns="0" rtlCol="0" anchor="t">
            <a:spAutoFit/>
          </a:bodyPr>
          <a:lstStyle/>
          <a:p>
            <a:pPr algn="l">
              <a:lnSpc>
                <a:spcPts val="5599"/>
              </a:lnSpc>
            </a:pPr>
            <a:r>
              <a:rPr lang="en-US" sz="3999">
                <a:solidFill>
                  <a:srgbClr val="FFF8F3"/>
                </a:solidFill>
                <a:latin typeface="Anton"/>
                <a:ea typeface="Anton"/>
                <a:cs typeface="Anton"/>
                <a:sym typeface="Anton"/>
              </a:rPr>
              <a:t>3.2.2 NGUYÊN LÝ HOẠT ĐỘNG THEO TỪNG TÌNH HUỐNG</a:t>
            </a:r>
          </a:p>
        </p:txBody>
      </p:sp>
      <p:sp>
        <p:nvSpPr>
          <p:cNvPr id="12" name="TextBox 12"/>
          <p:cNvSpPr txBox="1"/>
          <p:nvPr/>
        </p:nvSpPr>
        <p:spPr>
          <a:xfrm>
            <a:off x="14036449" y="4502953"/>
            <a:ext cx="3171526" cy="307877"/>
          </a:xfrm>
          <a:prstGeom prst="rect">
            <a:avLst/>
          </a:prstGeom>
        </p:spPr>
        <p:txBody>
          <a:bodyPr lIns="0" tIns="0" rIns="0" bIns="0" rtlCol="0" anchor="t">
            <a:spAutoFit/>
          </a:bodyPr>
          <a:lstStyle/>
          <a:p>
            <a:pPr marL="0" lvl="1" indent="0" algn="ctr">
              <a:lnSpc>
                <a:spcPts val="2339"/>
              </a:lnSpc>
              <a:spcBef>
                <a:spcPct val="0"/>
              </a:spcBef>
            </a:pPr>
            <a:r>
              <a:rPr lang="en-US" sz="2016" b="1" spc="-60">
                <a:solidFill>
                  <a:srgbClr val="FFF8F3"/>
                </a:solidFill>
                <a:latin typeface="Poppins Bold"/>
                <a:ea typeface="Poppins Bold"/>
                <a:cs typeface="Poppins Bold"/>
                <a:sym typeface="Poppins Bold"/>
              </a:rPr>
              <a:t>Moduel quét thẻ RFID</a:t>
            </a:r>
          </a:p>
        </p:txBody>
      </p:sp>
      <p:sp>
        <p:nvSpPr>
          <p:cNvPr id="13" name="TextBox 13"/>
          <p:cNvSpPr txBox="1"/>
          <p:nvPr/>
        </p:nvSpPr>
        <p:spPr>
          <a:xfrm>
            <a:off x="14453819" y="8711789"/>
            <a:ext cx="2336785" cy="307877"/>
          </a:xfrm>
          <a:prstGeom prst="rect">
            <a:avLst/>
          </a:prstGeom>
        </p:spPr>
        <p:txBody>
          <a:bodyPr lIns="0" tIns="0" rIns="0" bIns="0" rtlCol="0" anchor="t">
            <a:spAutoFit/>
          </a:bodyPr>
          <a:lstStyle/>
          <a:p>
            <a:pPr marL="0" lvl="1" indent="0" algn="ctr">
              <a:lnSpc>
                <a:spcPts val="2339"/>
              </a:lnSpc>
              <a:spcBef>
                <a:spcPct val="0"/>
              </a:spcBef>
            </a:pPr>
            <a:r>
              <a:rPr lang="en-US" sz="2016" b="1" spc="-60">
                <a:solidFill>
                  <a:srgbClr val="FFF8F3"/>
                </a:solidFill>
                <a:latin typeface="Poppins Bold"/>
                <a:ea typeface="Poppins Bold"/>
                <a:cs typeface="Poppins Bold"/>
                <a:sym typeface="Poppins Bold"/>
              </a:rPr>
              <a:t>Servor</a:t>
            </a:r>
          </a:p>
        </p:txBody>
      </p:sp>
      <p:sp>
        <p:nvSpPr>
          <p:cNvPr id="14" name="TextBox 14"/>
          <p:cNvSpPr txBox="1"/>
          <p:nvPr/>
        </p:nvSpPr>
        <p:spPr>
          <a:xfrm>
            <a:off x="1462711" y="1141310"/>
            <a:ext cx="8683901" cy="9287386"/>
          </a:xfrm>
          <a:prstGeom prst="rect">
            <a:avLst/>
          </a:prstGeom>
        </p:spPr>
        <p:txBody>
          <a:bodyPr lIns="0" tIns="0" rIns="0" bIns="0" rtlCol="0" anchor="t">
            <a:spAutoFit/>
          </a:bodyPr>
          <a:lstStyle/>
          <a:p>
            <a:pPr algn="l">
              <a:lnSpc>
                <a:spcPts val="7036"/>
              </a:lnSpc>
            </a:pPr>
            <a:r>
              <a:rPr lang="en-US" sz="3099" b="1" spc="-92">
                <a:solidFill>
                  <a:srgbClr val="FFF8F3"/>
                </a:solidFill>
                <a:latin typeface="Poppins Bold"/>
                <a:ea typeface="Poppins Bold"/>
                <a:cs typeface="Poppins Bold"/>
                <a:sym typeface="Poppins Bold"/>
              </a:rPr>
              <a:t>- Tình huống 2: </a:t>
            </a:r>
            <a:r>
              <a:rPr lang="en-US" sz="3099" b="1" spc="-92">
                <a:gradFill>
                  <a:gsLst>
                    <a:gs pos="0">
                      <a:srgbClr val="FFF7AD">
                        <a:alpha val="100000"/>
                      </a:srgbClr>
                    </a:gs>
                    <a:gs pos="100000">
                      <a:srgbClr val="FFA9F9">
                        <a:alpha val="100000"/>
                      </a:srgbClr>
                    </a:gs>
                  </a:gsLst>
                  <a:lin ang="0"/>
                </a:gradFill>
                <a:latin typeface="Poppins Bold"/>
                <a:ea typeface="Poppins Bold"/>
                <a:cs typeface="Poppins Bold"/>
                <a:sym typeface="Poppins Bold"/>
              </a:rPr>
              <a:t> Quét thẻ RFID</a:t>
            </a:r>
          </a:p>
          <a:p>
            <a:pPr marL="582925" lvl="1" indent="-291463" algn="l">
              <a:lnSpc>
                <a:spcPts val="6128"/>
              </a:lnSpc>
              <a:buAutoNum type="arabicPeriod"/>
            </a:pPr>
            <a:r>
              <a:rPr lang="en-US" sz="2699" spc="-80">
                <a:solidFill>
                  <a:srgbClr val="FFF8F3"/>
                </a:solidFill>
                <a:latin typeface="Poppins"/>
                <a:ea typeface="Poppins"/>
                <a:cs typeface="Poppins"/>
                <a:sym typeface="Poppins"/>
              </a:rPr>
              <a:t>RFID đọc mã ID từ thẻ.</a:t>
            </a:r>
          </a:p>
          <a:p>
            <a:pPr marL="582925" lvl="1" indent="-291463" algn="l">
              <a:lnSpc>
                <a:spcPts val="6128"/>
              </a:lnSpc>
              <a:buAutoNum type="arabicPeriod"/>
            </a:pPr>
            <a:r>
              <a:rPr lang="en-US" sz="2699" spc="-80">
                <a:solidFill>
                  <a:srgbClr val="FFF8F3"/>
                </a:solidFill>
                <a:latin typeface="Poppins"/>
                <a:ea typeface="Poppins"/>
                <a:cs typeface="Poppins"/>
                <a:sym typeface="Poppins"/>
              </a:rPr>
              <a:t>Arduino so sánh với danh sách thẻ hợp lệ.</a:t>
            </a:r>
          </a:p>
          <a:p>
            <a:pPr marL="582925" lvl="1" indent="-291463" algn="l">
              <a:lnSpc>
                <a:spcPts val="6128"/>
              </a:lnSpc>
              <a:buFont typeface="Arial"/>
              <a:buChar char="•"/>
            </a:pPr>
            <a:r>
              <a:rPr lang="en-US" sz="2699" spc="-80">
                <a:solidFill>
                  <a:srgbClr val="FFF8F3"/>
                </a:solidFill>
                <a:latin typeface="Poppins"/>
                <a:ea typeface="Poppins"/>
                <a:cs typeface="Poppins"/>
                <a:sym typeface="Poppins"/>
              </a:rPr>
              <a:t>Nếu hợp lệ:</a:t>
            </a:r>
          </a:p>
          <a:p>
            <a:pPr algn="l">
              <a:lnSpc>
                <a:spcPts val="6128"/>
              </a:lnSpc>
            </a:pPr>
            <a:r>
              <a:rPr lang="en-US" sz="2699" spc="-80">
                <a:solidFill>
                  <a:srgbClr val="FFF8F3"/>
                </a:solidFill>
                <a:latin typeface="Poppins"/>
                <a:ea typeface="Poppins"/>
                <a:cs typeface="Poppins"/>
                <a:sym typeface="Poppins"/>
              </a:rPr>
              <a:t>                Servo mở cửa</a:t>
            </a:r>
          </a:p>
          <a:p>
            <a:pPr algn="l">
              <a:lnSpc>
                <a:spcPts val="6128"/>
              </a:lnSpc>
            </a:pPr>
            <a:r>
              <a:rPr lang="en-US" sz="2699" spc="-80">
                <a:solidFill>
                  <a:srgbClr val="FFF8F3"/>
                </a:solidFill>
                <a:latin typeface="Poppins"/>
                <a:ea typeface="Poppins"/>
                <a:cs typeface="Poppins"/>
                <a:sym typeface="Poppins"/>
              </a:rPr>
              <a:t>                LED  sáng 1 lần + buzzer kêu 1 lần</a:t>
            </a:r>
          </a:p>
          <a:p>
            <a:pPr algn="l">
              <a:lnSpc>
                <a:spcPts val="6128"/>
              </a:lnSpc>
            </a:pPr>
            <a:r>
              <a:rPr lang="en-US" sz="2699" spc="-80">
                <a:solidFill>
                  <a:srgbClr val="FFF8F3"/>
                </a:solidFill>
                <a:latin typeface="Poppins"/>
                <a:ea typeface="Poppins"/>
                <a:cs typeface="Poppins"/>
                <a:sym typeface="Poppins"/>
              </a:rPr>
              <a:t>                Hiển thị thông báo trên LCD</a:t>
            </a:r>
          </a:p>
          <a:p>
            <a:pPr marL="582925" lvl="1" indent="-291463" algn="l">
              <a:lnSpc>
                <a:spcPts val="6128"/>
              </a:lnSpc>
              <a:buFont typeface="Arial"/>
              <a:buChar char="•"/>
            </a:pPr>
            <a:r>
              <a:rPr lang="en-US" sz="2699" spc="-80">
                <a:solidFill>
                  <a:srgbClr val="FFF8F3"/>
                </a:solidFill>
                <a:latin typeface="Poppins"/>
                <a:ea typeface="Poppins"/>
                <a:cs typeface="Poppins"/>
                <a:sym typeface="Poppins"/>
              </a:rPr>
              <a:t>Nếu không hợp lệ:</a:t>
            </a:r>
          </a:p>
          <a:p>
            <a:pPr algn="l">
              <a:lnSpc>
                <a:spcPts val="6128"/>
              </a:lnSpc>
            </a:pPr>
            <a:r>
              <a:rPr lang="en-US" sz="2699" spc="-80">
                <a:solidFill>
                  <a:srgbClr val="FFF8F3"/>
                </a:solidFill>
                <a:latin typeface="Poppins"/>
                <a:ea typeface="Poppins"/>
                <a:cs typeface="Poppins"/>
                <a:sym typeface="Poppins"/>
              </a:rPr>
              <a:t>               Buzzer cảnh báo </a:t>
            </a:r>
          </a:p>
          <a:p>
            <a:pPr algn="l">
              <a:lnSpc>
                <a:spcPts val="6128"/>
              </a:lnSpc>
            </a:pPr>
            <a:r>
              <a:rPr lang="en-US" sz="2699" spc="-80">
                <a:solidFill>
                  <a:srgbClr val="FFF8F3"/>
                </a:solidFill>
                <a:latin typeface="Poppins"/>
                <a:ea typeface="Poppins"/>
                <a:cs typeface="Poppins"/>
                <a:sym typeface="Poppins"/>
              </a:rPr>
              <a:t>               LED nhấp nháy</a:t>
            </a:r>
          </a:p>
          <a:p>
            <a:pPr algn="l">
              <a:lnSpc>
                <a:spcPts val="6128"/>
              </a:lnSpc>
            </a:pPr>
            <a:r>
              <a:rPr lang="en-US" sz="2699" spc="-80">
                <a:solidFill>
                  <a:srgbClr val="FFF8F3"/>
                </a:solidFill>
                <a:latin typeface="Poppins"/>
                <a:ea typeface="Poppins"/>
                <a:cs typeface="Poppins"/>
                <a:sym typeface="Poppins"/>
              </a:rPr>
              <a:t>               Gửi cảnh báo lên Web/App.</a:t>
            </a:r>
          </a:p>
          <a:p>
            <a:pPr algn="l">
              <a:lnSpc>
                <a:spcPts val="5674"/>
              </a:lnSpc>
            </a:pPr>
            <a:endParaRPr lang="en-US" sz="2699" spc="-80">
              <a:solidFill>
                <a:srgbClr val="FFF8F3"/>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05D72"/>
        </a:solidFill>
        <a:effectLst/>
      </p:bgPr>
    </p:bg>
    <p:spTree>
      <p:nvGrpSpPr>
        <p:cNvPr id="1" name=""/>
        <p:cNvGrpSpPr/>
        <p:nvPr/>
      </p:nvGrpSpPr>
      <p:grpSpPr>
        <a:xfrm>
          <a:off x="0" y="0"/>
          <a:ext cx="0" cy="0"/>
          <a:chOff x="0" y="0"/>
          <a:chExt cx="0" cy="0"/>
        </a:xfrm>
      </p:grpSpPr>
      <p:sp>
        <p:nvSpPr>
          <p:cNvPr id="2" name="Freeform 2"/>
          <p:cNvSpPr/>
          <p:nvPr/>
        </p:nvSpPr>
        <p:spPr>
          <a:xfrm>
            <a:off x="261662" y="297583"/>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579205" y="790066"/>
            <a:ext cx="4086015" cy="3472904"/>
            <a:chOff x="0" y="0"/>
            <a:chExt cx="1024433" cy="870715"/>
          </a:xfrm>
        </p:grpSpPr>
        <p:sp>
          <p:nvSpPr>
            <p:cNvPr id="4" name="Freeform 4"/>
            <p:cNvSpPr/>
            <p:nvPr/>
          </p:nvSpPr>
          <p:spPr>
            <a:xfrm>
              <a:off x="0" y="0"/>
              <a:ext cx="1024433" cy="870715"/>
            </a:xfrm>
            <a:custGeom>
              <a:avLst/>
              <a:gdLst/>
              <a:ahLst/>
              <a:cxnLst/>
              <a:rect l="l" t="t" r="r" b="b"/>
              <a:pathLst>
                <a:path w="1024433" h="870715">
                  <a:moveTo>
                    <a:pt x="0" y="0"/>
                  </a:moveTo>
                  <a:lnTo>
                    <a:pt x="1024433" y="0"/>
                  </a:lnTo>
                  <a:lnTo>
                    <a:pt x="1024433" y="870715"/>
                  </a:lnTo>
                  <a:lnTo>
                    <a:pt x="0" y="870715"/>
                  </a:lnTo>
                  <a:close/>
                </a:path>
              </a:pathLst>
            </a:custGeom>
            <a:solidFill>
              <a:srgbClr val="000000">
                <a:alpha val="0"/>
              </a:srgbClr>
            </a:solidFill>
            <a:ln w="12700" cap="sq">
              <a:solidFill>
                <a:srgbClr val="000000"/>
              </a:solidFill>
              <a:prstDash val="solid"/>
              <a:miter/>
            </a:ln>
          </p:spPr>
        </p:sp>
      </p:grpSp>
      <p:grpSp>
        <p:nvGrpSpPr>
          <p:cNvPr id="5" name="Group 5"/>
          <p:cNvGrpSpPr/>
          <p:nvPr/>
        </p:nvGrpSpPr>
        <p:grpSpPr>
          <a:xfrm>
            <a:off x="9592036" y="5060339"/>
            <a:ext cx="8073183" cy="4377986"/>
            <a:chOff x="0" y="0"/>
            <a:chExt cx="1605634" cy="870715"/>
          </a:xfrm>
        </p:grpSpPr>
        <p:sp>
          <p:nvSpPr>
            <p:cNvPr id="6" name="Freeform 6"/>
            <p:cNvSpPr/>
            <p:nvPr/>
          </p:nvSpPr>
          <p:spPr>
            <a:xfrm>
              <a:off x="0" y="0"/>
              <a:ext cx="1605634" cy="870715"/>
            </a:xfrm>
            <a:custGeom>
              <a:avLst/>
              <a:gdLst/>
              <a:ahLst/>
              <a:cxnLst/>
              <a:rect l="l" t="t" r="r" b="b"/>
              <a:pathLst>
                <a:path w="1605634" h="870715">
                  <a:moveTo>
                    <a:pt x="0" y="0"/>
                  </a:moveTo>
                  <a:lnTo>
                    <a:pt x="1605634" y="0"/>
                  </a:lnTo>
                  <a:lnTo>
                    <a:pt x="1605634" y="870715"/>
                  </a:lnTo>
                  <a:lnTo>
                    <a:pt x="0" y="870715"/>
                  </a:lnTo>
                  <a:close/>
                </a:path>
              </a:pathLst>
            </a:custGeom>
            <a:blipFill>
              <a:blip r:embed="rId4"/>
              <a:stretch>
                <a:fillRect l="-2143" r="-2143"/>
              </a:stretch>
            </a:blipFill>
            <a:ln w="133350" cap="sq">
              <a:solidFill>
                <a:srgbClr val="FFF8F3"/>
              </a:solidFill>
              <a:prstDash val="solid"/>
              <a:miter/>
            </a:ln>
          </p:spPr>
        </p:sp>
      </p:grpSp>
      <p:grpSp>
        <p:nvGrpSpPr>
          <p:cNvPr id="7" name="Group 7"/>
          <p:cNvGrpSpPr/>
          <p:nvPr/>
        </p:nvGrpSpPr>
        <p:grpSpPr>
          <a:xfrm>
            <a:off x="13619079" y="790066"/>
            <a:ext cx="4046141" cy="3472904"/>
            <a:chOff x="0" y="0"/>
            <a:chExt cx="2103090" cy="1805135"/>
          </a:xfrm>
        </p:grpSpPr>
        <p:sp>
          <p:nvSpPr>
            <p:cNvPr id="8" name="Freeform 8"/>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solidFill>
              <a:srgbClr val="000000">
                <a:alpha val="0"/>
              </a:srgbClr>
            </a:solidFill>
            <a:ln w="12700">
              <a:solidFill>
                <a:srgbClr val="000000"/>
              </a:solidFill>
            </a:ln>
          </p:spPr>
        </p:sp>
      </p:grpSp>
      <p:grpSp>
        <p:nvGrpSpPr>
          <p:cNvPr id="9" name="Group 9"/>
          <p:cNvGrpSpPr/>
          <p:nvPr/>
        </p:nvGrpSpPr>
        <p:grpSpPr>
          <a:xfrm>
            <a:off x="13448029" y="475643"/>
            <a:ext cx="4388239" cy="3766535"/>
            <a:chOff x="0" y="0"/>
            <a:chExt cx="2103090" cy="1805135"/>
          </a:xfrm>
        </p:grpSpPr>
        <p:sp>
          <p:nvSpPr>
            <p:cNvPr id="10" name="Freeform 10"/>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solidFill>
              <a:srgbClr val="000000">
                <a:alpha val="0"/>
              </a:srgbClr>
            </a:solidFill>
            <a:ln w="12700">
              <a:solidFill>
                <a:srgbClr val="000000"/>
              </a:solidFill>
            </a:ln>
          </p:spPr>
        </p:sp>
      </p:grpSp>
      <p:grpSp>
        <p:nvGrpSpPr>
          <p:cNvPr id="11" name="Group 11"/>
          <p:cNvGrpSpPr/>
          <p:nvPr/>
        </p:nvGrpSpPr>
        <p:grpSpPr>
          <a:xfrm>
            <a:off x="13124789" y="215310"/>
            <a:ext cx="4994846" cy="4287201"/>
            <a:chOff x="0" y="0"/>
            <a:chExt cx="2103090" cy="1805135"/>
          </a:xfrm>
        </p:grpSpPr>
        <p:sp>
          <p:nvSpPr>
            <p:cNvPr id="12" name="Freeform 12"/>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5"/>
              <a:stretch>
                <a:fillRect t="-8252" b="-8252"/>
              </a:stretch>
            </a:blipFill>
          </p:spPr>
        </p:sp>
      </p:grpSp>
      <p:sp>
        <p:nvSpPr>
          <p:cNvPr id="13" name="TextBox 13"/>
          <p:cNvSpPr txBox="1"/>
          <p:nvPr/>
        </p:nvSpPr>
        <p:spPr>
          <a:xfrm>
            <a:off x="1309304" y="660400"/>
            <a:ext cx="10655819" cy="669925"/>
          </a:xfrm>
          <a:prstGeom prst="rect">
            <a:avLst/>
          </a:prstGeom>
        </p:spPr>
        <p:txBody>
          <a:bodyPr lIns="0" tIns="0" rIns="0" bIns="0" rtlCol="0" anchor="t">
            <a:spAutoFit/>
          </a:bodyPr>
          <a:lstStyle/>
          <a:p>
            <a:pPr algn="l">
              <a:lnSpc>
                <a:spcPts val="5599"/>
              </a:lnSpc>
            </a:pPr>
            <a:r>
              <a:rPr lang="en-US" sz="3999">
                <a:solidFill>
                  <a:srgbClr val="FFF8F3"/>
                </a:solidFill>
                <a:latin typeface="Anton"/>
                <a:ea typeface="Anton"/>
                <a:cs typeface="Anton"/>
                <a:sym typeface="Anton"/>
              </a:rPr>
              <a:t>3.2.2 NGUYÊN LÝ HOẠT ĐỘNG THEO TỪNG TÌNH HUỐNG</a:t>
            </a:r>
          </a:p>
        </p:txBody>
      </p:sp>
      <p:sp>
        <p:nvSpPr>
          <p:cNvPr id="14" name="TextBox 14"/>
          <p:cNvSpPr txBox="1"/>
          <p:nvPr/>
        </p:nvSpPr>
        <p:spPr>
          <a:xfrm>
            <a:off x="14036449" y="4502953"/>
            <a:ext cx="3171526" cy="307877"/>
          </a:xfrm>
          <a:prstGeom prst="rect">
            <a:avLst/>
          </a:prstGeom>
        </p:spPr>
        <p:txBody>
          <a:bodyPr lIns="0" tIns="0" rIns="0" bIns="0" rtlCol="0" anchor="t">
            <a:spAutoFit/>
          </a:bodyPr>
          <a:lstStyle/>
          <a:p>
            <a:pPr marL="0" lvl="1" indent="0" algn="ctr">
              <a:lnSpc>
                <a:spcPts val="2339"/>
              </a:lnSpc>
              <a:spcBef>
                <a:spcPct val="0"/>
              </a:spcBef>
            </a:pPr>
            <a:r>
              <a:rPr lang="en-US" sz="2016" b="1" spc="-60">
                <a:solidFill>
                  <a:srgbClr val="FFF8F3"/>
                </a:solidFill>
                <a:latin typeface="Poppins Bold"/>
                <a:ea typeface="Poppins Bold"/>
                <a:cs typeface="Poppins Bold"/>
                <a:sym typeface="Poppins Bold"/>
              </a:rPr>
              <a:t>Button</a:t>
            </a:r>
          </a:p>
        </p:txBody>
      </p:sp>
      <p:sp>
        <p:nvSpPr>
          <p:cNvPr id="15" name="TextBox 15"/>
          <p:cNvSpPr txBox="1"/>
          <p:nvPr/>
        </p:nvSpPr>
        <p:spPr>
          <a:xfrm>
            <a:off x="14453819" y="8711789"/>
            <a:ext cx="2336785" cy="307877"/>
          </a:xfrm>
          <a:prstGeom prst="rect">
            <a:avLst/>
          </a:prstGeom>
        </p:spPr>
        <p:txBody>
          <a:bodyPr lIns="0" tIns="0" rIns="0" bIns="0" rtlCol="0" anchor="t">
            <a:spAutoFit/>
          </a:bodyPr>
          <a:lstStyle/>
          <a:p>
            <a:pPr marL="0" lvl="1" indent="0" algn="ctr">
              <a:lnSpc>
                <a:spcPts val="2339"/>
              </a:lnSpc>
              <a:spcBef>
                <a:spcPct val="0"/>
              </a:spcBef>
            </a:pPr>
            <a:r>
              <a:rPr lang="en-US" sz="2016" b="1" spc="-60">
                <a:solidFill>
                  <a:srgbClr val="FFF8F3"/>
                </a:solidFill>
                <a:latin typeface="Poppins Bold"/>
                <a:ea typeface="Poppins Bold"/>
                <a:cs typeface="Poppins Bold"/>
                <a:sym typeface="Poppins Bold"/>
              </a:rPr>
              <a:t>Servor</a:t>
            </a:r>
          </a:p>
        </p:txBody>
      </p:sp>
      <p:sp>
        <p:nvSpPr>
          <p:cNvPr id="16" name="TextBox 16"/>
          <p:cNvSpPr txBox="1"/>
          <p:nvPr/>
        </p:nvSpPr>
        <p:spPr>
          <a:xfrm>
            <a:off x="1309304" y="1407282"/>
            <a:ext cx="8683901" cy="7612384"/>
          </a:xfrm>
          <a:prstGeom prst="rect">
            <a:avLst/>
          </a:prstGeom>
        </p:spPr>
        <p:txBody>
          <a:bodyPr lIns="0" tIns="0" rIns="0" bIns="0" rtlCol="0" anchor="t">
            <a:spAutoFit/>
          </a:bodyPr>
          <a:lstStyle/>
          <a:p>
            <a:pPr algn="l">
              <a:lnSpc>
                <a:spcPts val="7944"/>
              </a:lnSpc>
            </a:pPr>
            <a:r>
              <a:rPr lang="en-US" sz="3499" b="1" spc="-104">
                <a:solidFill>
                  <a:srgbClr val="FFF8F3"/>
                </a:solidFill>
                <a:latin typeface="Poppins Bold"/>
                <a:ea typeface="Poppins Bold"/>
                <a:cs typeface="Poppins Bold"/>
                <a:sym typeface="Poppins Bold"/>
              </a:rPr>
              <a:t>- Tình huống 3: </a:t>
            </a:r>
            <a:r>
              <a:rPr lang="en-US" sz="3499" b="1" spc="-104">
                <a:gradFill>
                  <a:gsLst>
                    <a:gs pos="0">
                      <a:srgbClr val="FFF7AD">
                        <a:alpha val="100000"/>
                      </a:srgbClr>
                    </a:gs>
                    <a:gs pos="100000">
                      <a:srgbClr val="FFA9F9">
                        <a:alpha val="100000"/>
                      </a:srgbClr>
                    </a:gs>
                  </a:gsLst>
                  <a:lin ang="0"/>
                </a:gradFill>
                <a:latin typeface="Poppins Bold"/>
                <a:ea typeface="Poppins Bold"/>
                <a:cs typeface="Poppins Bold"/>
                <a:sym typeface="Poppins Bold"/>
              </a:rPr>
              <a:t> Điều khiển bằng Button</a:t>
            </a:r>
          </a:p>
          <a:p>
            <a:pPr algn="l">
              <a:lnSpc>
                <a:spcPts val="6809"/>
              </a:lnSpc>
            </a:pPr>
            <a:r>
              <a:rPr lang="en-US" sz="2999" spc="-89">
                <a:solidFill>
                  <a:srgbClr val="FFF8F3"/>
                </a:solidFill>
                <a:latin typeface="Poppins"/>
                <a:ea typeface="Poppins"/>
                <a:cs typeface="Poppins"/>
                <a:sym typeface="Poppins"/>
              </a:rPr>
              <a:t>        1. Người dùng nhấn Button.</a:t>
            </a:r>
          </a:p>
          <a:p>
            <a:pPr algn="l">
              <a:lnSpc>
                <a:spcPts val="6809"/>
              </a:lnSpc>
            </a:pPr>
            <a:r>
              <a:rPr lang="en-US" sz="2999" spc="-89">
                <a:solidFill>
                  <a:srgbClr val="FFF8F3"/>
                </a:solidFill>
                <a:latin typeface="Poppins"/>
                <a:ea typeface="Poppins"/>
                <a:cs typeface="Poppins"/>
                <a:sym typeface="Poppins"/>
              </a:rPr>
              <a:t>       2. Arduino nhận tín hiệu LOW.</a:t>
            </a:r>
          </a:p>
          <a:p>
            <a:pPr algn="l">
              <a:lnSpc>
                <a:spcPts val="6809"/>
              </a:lnSpc>
            </a:pPr>
            <a:r>
              <a:rPr lang="en-US" sz="2999" spc="-89">
                <a:solidFill>
                  <a:srgbClr val="FFF8F3"/>
                </a:solidFill>
                <a:latin typeface="Poppins"/>
                <a:ea typeface="Poppins"/>
                <a:cs typeface="Poppins"/>
                <a:sym typeface="Poppins"/>
              </a:rPr>
              <a:t>       3. Chuyển trạng thái:</a:t>
            </a:r>
          </a:p>
          <a:p>
            <a:pPr algn="l">
              <a:lnSpc>
                <a:spcPts val="6809"/>
              </a:lnSpc>
            </a:pPr>
            <a:r>
              <a:rPr lang="en-US" sz="2999" spc="-89">
                <a:solidFill>
                  <a:srgbClr val="FFF8F3"/>
                </a:solidFill>
                <a:latin typeface="Poppins"/>
                <a:ea typeface="Poppins"/>
                <a:cs typeface="Poppins"/>
                <a:sym typeface="Poppins"/>
              </a:rPr>
              <a:t>                  + Bật/tắt thiết bị</a:t>
            </a:r>
          </a:p>
          <a:p>
            <a:pPr algn="l">
              <a:lnSpc>
                <a:spcPts val="6809"/>
              </a:lnSpc>
            </a:pPr>
            <a:r>
              <a:rPr lang="en-US" sz="2999" spc="-89">
                <a:solidFill>
                  <a:srgbClr val="FFF8F3"/>
                </a:solidFill>
                <a:latin typeface="Poppins"/>
                <a:ea typeface="Poppins"/>
                <a:cs typeface="Poppins"/>
                <a:sym typeface="Poppins"/>
              </a:rPr>
              <a:t>                  + Chuyển chế độ hoạt động</a:t>
            </a:r>
          </a:p>
          <a:p>
            <a:pPr algn="l">
              <a:lnSpc>
                <a:spcPts val="6809"/>
              </a:lnSpc>
            </a:pPr>
            <a:r>
              <a:rPr lang="en-US" sz="2999" spc="-89">
                <a:solidFill>
                  <a:srgbClr val="FFF8F3"/>
                </a:solidFill>
                <a:latin typeface="Poppins"/>
                <a:ea typeface="Poppins"/>
                <a:cs typeface="Poppins"/>
                <a:sym typeface="Poppins"/>
              </a:rPr>
              <a:t>        4. Cập nhật LED và LCD.</a:t>
            </a:r>
          </a:p>
          <a:p>
            <a:pPr algn="l">
              <a:lnSpc>
                <a:spcPts val="6128"/>
              </a:lnSpc>
            </a:pPr>
            <a:endParaRPr lang="en-US" sz="2999" spc="-89">
              <a:solidFill>
                <a:srgbClr val="FFF8F3"/>
              </a:solidFill>
              <a:latin typeface="Poppins"/>
              <a:ea typeface="Poppins"/>
              <a:cs typeface="Poppins"/>
              <a:sym typeface="Poppins"/>
            </a:endParaRPr>
          </a:p>
          <a:p>
            <a:pPr algn="l">
              <a:lnSpc>
                <a:spcPts val="5674"/>
              </a:lnSpc>
            </a:pPr>
            <a:endParaRPr lang="en-US" sz="2999" spc="-89">
              <a:solidFill>
                <a:srgbClr val="FFF8F3"/>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05D72"/>
        </a:solidFill>
        <a:effectLst/>
      </p:bgPr>
    </p:bg>
    <p:spTree>
      <p:nvGrpSpPr>
        <p:cNvPr id="1" name=""/>
        <p:cNvGrpSpPr/>
        <p:nvPr/>
      </p:nvGrpSpPr>
      <p:grpSpPr>
        <a:xfrm>
          <a:off x="0" y="0"/>
          <a:ext cx="0" cy="0"/>
          <a:chOff x="0" y="0"/>
          <a:chExt cx="0" cy="0"/>
        </a:xfrm>
      </p:grpSpPr>
      <p:sp>
        <p:nvSpPr>
          <p:cNvPr id="2" name="Freeform 2"/>
          <p:cNvSpPr/>
          <p:nvPr/>
        </p:nvSpPr>
        <p:spPr>
          <a:xfrm>
            <a:off x="261662" y="297583"/>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579205" y="790066"/>
            <a:ext cx="4086015" cy="3472904"/>
            <a:chOff x="0" y="0"/>
            <a:chExt cx="1024433" cy="870715"/>
          </a:xfrm>
        </p:grpSpPr>
        <p:sp>
          <p:nvSpPr>
            <p:cNvPr id="4" name="Freeform 4"/>
            <p:cNvSpPr/>
            <p:nvPr/>
          </p:nvSpPr>
          <p:spPr>
            <a:xfrm>
              <a:off x="0" y="0"/>
              <a:ext cx="1024433" cy="870715"/>
            </a:xfrm>
            <a:custGeom>
              <a:avLst/>
              <a:gdLst/>
              <a:ahLst/>
              <a:cxnLst/>
              <a:rect l="l" t="t" r="r" b="b"/>
              <a:pathLst>
                <a:path w="1024433" h="870715">
                  <a:moveTo>
                    <a:pt x="0" y="0"/>
                  </a:moveTo>
                  <a:lnTo>
                    <a:pt x="1024433" y="0"/>
                  </a:lnTo>
                  <a:lnTo>
                    <a:pt x="1024433" y="870715"/>
                  </a:lnTo>
                  <a:lnTo>
                    <a:pt x="0" y="870715"/>
                  </a:lnTo>
                  <a:close/>
                </a:path>
              </a:pathLst>
            </a:custGeom>
            <a:solidFill>
              <a:srgbClr val="000000">
                <a:alpha val="0"/>
              </a:srgbClr>
            </a:solidFill>
            <a:ln w="12700" cap="sq">
              <a:solidFill>
                <a:srgbClr val="000000"/>
              </a:solidFill>
              <a:prstDash val="solid"/>
              <a:miter/>
            </a:ln>
          </p:spPr>
        </p:sp>
      </p:grpSp>
      <p:grpSp>
        <p:nvGrpSpPr>
          <p:cNvPr id="5" name="Group 5"/>
          <p:cNvGrpSpPr/>
          <p:nvPr/>
        </p:nvGrpSpPr>
        <p:grpSpPr>
          <a:xfrm>
            <a:off x="9592036" y="5060339"/>
            <a:ext cx="8073183" cy="4377986"/>
            <a:chOff x="0" y="0"/>
            <a:chExt cx="1605634" cy="870715"/>
          </a:xfrm>
        </p:grpSpPr>
        <p:sp>
          <p:nvSpPr>
            <p:cNvPr id="6" name="Freeform 6"/>
            <p:cNvSpPr/>
            <p:nvPr/>
          </p:nvSpPr>
          <p:spPr>
            <a:xfrm>
              <a:off x="0" y="0"/>
              <a:ext cx="1605634" cy="870715"/>
            </a:xfrm>
            <a:custGeom>
              <a:avLst/>
              <a:gdLst/>
              <a:ahLst/>
              <a:cxnLst/>
              <a:rect l="l" t="t" r="r" b="b"/>
              <a:pathLst>
                <a:path w="1605634" h="870715">
                  <a:moveTo>
                    <a:pt x="0" y="0"/>
                  </a:moveTo>
                  <a:lnTo>
                    <a:pt x="1605634" y="0"/>
                  </a:lnTo>
                  <a:lnTo>
                    <a:pt x="1605634" y="870715"/>
                  </a:lnTo>
                  <a:lnTo>
                    <a:pt x="0" y="870715"/>
                  </a:lnTo>
                  <a:close/>
                </a:path>
              </a:pathLst>
            </a:custGeom>
            <a:blipFill>
              <a:blip r:embed="rId4"/>
              <a:stretch>
                <a:fillRect t="-17768" b="-17768"/>
              </a:stretch>
            </a:blipFill>
            <a:ln w="133350" cap="sq">
              <a:solidFill>
                <a:srgbClr val="FFF8F3"/>
              </a:solidFill>
              <a:prstDash val="solid"/>
              <a:miter/>
            </a:ln>
          </p:spPr>
        </p:sp>
      </p:grpSp>
      <p:grpSp>
        <p:nvGrpSpPr>
          <p:cNvPr id="7" name="Group 7"/>
          <p:cNvGrpSpPr/>
          <p:nvPr/>
        </p:nvGrpSpPr>
        <p:grpSpPr>
          <a:xfrm>
            <a:off x="13619079" y="790066"/>
            <a:ext cx="4046141" cy="3472904"/>
            <a:chOff x="0" y="0"/>
            <a:chExt cx="2103090" cy="1805135"/>
          </a:xfrm>
        </p:grpSpPr>
        <p:sp>
          <p:nvSpPr>
            <p:cNvPr id="8" name="Freeform 8"/>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solidFill>
              <a:srgbClr val="000000">
                <a:alpha val="0"/>
              </a:srgbClr>
            </a:solidFill>
            <a:ln w="12700">
              <a:solidFill>
                <a:srgbClr val="000000"/>
              </a:solidFill>
            </a:ln>
          </p:spPr>
        </p:sp>
      </p:grpSp>
      <p:grpSp>
        <p:nvGrpSpPr>
          <p:cNvPr id="9" name="Group 9"/>
          <p:cNvGrpSpPr/>
          <p:nvPr/>
        </p:nvGrpSpPr>
        <p:grpSpPr>
          <a:xfrm>
            <a:off x="13448029" y="475643"/>
            <a:ext cx="4388239" cy="3766535"/>
            <a:chOff x="0" y="0"/>
            <a:chExt cx="2103090" cy="1805135"/>
          </a:xfrm>
        </p:grpSpPr>
        <p:sp>
          <p:nvSpPr>
            <p:cNvPr id="10" name="Freeform 10"/>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solidFill>
              <a:srgbClr val="000000">
                <a:alpha val="0"/>
              </a:srgbClr>
            </a:solidFill>
            <a:ln w="12700">
              <a:solidFill>
                <a:srgbClr val="000000"/>
              </a:solidFill>
            </a:ln>
          </p:spPr>
        </p:sp>
      </p:grpSp>
      <p:grpSp>
        <p:nvGrpSpPr>
          <p:cNvPr id="11" name="Group 11"/>
          <p:cNvGrpSpPr/>
          <p:nvPr/>
        </p:nvGrpSpPr>
        <p:grpSpPr>
          <a:xfrm>
            <a:off x="13124789" y="215310"/>
            <a:ext cx="4994846" cy="4287201"/>
            <a:chOff x="0" y="0"/>
            <a:chExt cx="2103090" cy="1805135"/>
          </a:xfrm>
        </p:grpSpPr>
        <p:sp>
          <p:nvSpPr>
            <p:cNvPr id="12" name="Freeform 12"/>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5"/>
              <a:stretch>
                <a:fillRect t="-26817" b="-26817"/>
              </a:stretch>
            </a:blipFill>
          </p:spPr>
        </p:sp>
      </p:grpSp>
      <p:sp>
        <p:nvSpPr>
          <p:cNvPr id="13" name="TextBox 13"/>
          <p:cNvSpPr txBox="1"/>
          <p:nvPr/>
        </p:nvSpPr>
        <p:spPr>
          <a:xfrm>
            <a:off x="1309304" y="1407282"/>
            <a:ext cx="10223914" cy="8563178"/>
          </a:xfrm>
          <a:prstGeom prst="rect">
            <a:avLst/>
          </a:prstGeom>
        </p:spPr>
        <p:txBody>
          <a:bodyPr lIns="0" tIns="0" rIns="0" bIns="0" rtlCol="0" anchor="t">
            <a:spAutoFit/>
          </a:bodyPr>
          <a:lstStyle/>
          <a:p>
            <a:pPr algn="l">
              <a:lnSpc>
                <a:spcPts val="7944"/>
              </a:lnSpc>
            </a:pPr>
            <a:r>
              <a:rPr lang="en-US" sz="3499" b="1" spc="-104" dirty="0">
                <a:solidFill>
                  <a:srgbClr val="FFF8F3"/>
                </a:solidFill>
                <a:latin typeface="Poppins Bold"/>
                <a:ea typeface="Poppins Bold"/>
                <a:cs typeface="Poppins Bold"/>
                <a:sym typeface="Poppins Bold"/>
              </a:rPr>
              <a:t>- </a:t>
            </a:r>
            <a:r>
              <a:rPr lang="en-US" sz="3499" b="1" spc="-104" dirty="0" err="1">
                <a:solidFill>
                  <a:srgbClr val="FFF8F3"/>
                </a:solidFill>
                <a:latin typeface="Poppins Bold"/>
                <a:ea typeface="Poppins Bold"/>
                <a:cs typeface="Poppins Bold"/>
                <a:sym typeface="Poppins Bold"/>
              </a:rPr>
              <a:t>Tình</a:t>
            </a:r>
            <a:r>
              <a:rPr lang="en-US" sz="3499" b="1" spc="-104" dirty="0">
                <a:solidFill>
                  <a:srgbClr val="FFF8F3"/>
                </a:solidFill>
                <a:latin typeface="Poppins Bold"/>
                <a:ea typeface="Poppins Bold"/>
                <a:cs typeface="Poppins Bold"/>
                <a:sym typeface="Poppins Bold"/>
              </a:rPr>
              <a:t> </a:t>
            </a:r>
            <a:r>
              <a:rPr lang="en-US" sz="3499" b="1" spc="-104" dirty="0" err="1">
                <a:solidFill>
                  <a:srgbClr val="FFF8F3"/>
                </a:solidFill>
                <a:latin typeface="Poppins Bold"/>
                <a:ea typeface="Poppins Bold"/>
                <a:cs typeface="Poppins Bold"/>
                <a:sym typeface="Poppins Bold"/>
              </a:rPr>
              <a:t>huống</a:t>
            </a:r>
            <a:r>
              <a:rPr lang="en-US" sz="3499" b="1" spc="-104" dirty="0">
                <a:solidFill>
                  <a:srgbClr val="FFF8F3"/>
                </a:solidFill>
                <a:latin typeface="Poppins Bold"/>
                <a:ea typeface="Poppins Bold"/>
                <a:cs typeface="Poppins Bold"/>
                <a:sym typeface="Poppins Bold"/>
              </a:rPr>
              <a:t> 4: </a:t>
            </a:r>
            <a:r>
              <a:rPr lang="en-US" sz="3499" b="1" spc="-104" dirty="0" err="1">
                <a:gradFill>
                  <a:gsLst>
                    <a:gs pos="0">
                      <a:srgbClr val="FFF7AD">
                        <a:alpha val="100000"/>
                      </a:srgbClr>
                    </a:gs>
                    <a:gs pos="100000">
                      <a:srgbClr val="FFA9F9">
                        <a:alpha val="100000"/>
                      </a:srgbClr>
                    </a:gs>
                  </a:gsLst>
                  <a:lin ang="0"/>
                </a:gradFill>
                <a:latin typeface="Poppins Bold"/>
                <a:ea typeface="Poppins Bold"/>
                <a:cs typeface="Poppins Bold"/>
                <a:sym typeface="Poppins Bold"/>
              </a:rPr>
              <a:t>Điều</a:t>
            </a:r>
            <a:r>
              <a:rPr lang="en-US" sz="3499" b="1" spc="-104" dirty="0">
                <a:gradFill>
                  <a:gsLst>
                    <a:gs pos="0">
                      <a:srgbClr val="FFF7AD">
                        <a:alpha val="100000"/>
                      </a:srgbClr>
                    </a:gs>
                    <a:gs pos="100000">
                      <a:srgbClr val="FFA9F9">
                        <a:alpha val="100000"/>
                      </a:srgbClr>
                    </a:gs>
                  </a:gsLst>
                  <a:lin ang="0"/>
                </a:gradFill>
                <a:latin typeface="Poppins Bold"/>
                <a:ea typeface="Poppins Bold"/>
                <a:cs typeface="Poppins Bold"/>
                <a:sym typeface="Poppins Bold"/>
              </a:rPr>
              <a:t> </a:t>
            </a:r>
            <a:r>
              <a:rPr lang="en-US" sz="3499" b="1" spc="-104" dirty="0" err="1">
                <a:gradFill>
                  <a:gsLst>
                    <a:gs pos="0">
                      <a:srgbClr val="FFF7AD">
                        <a:alpha val="100000"/>
                      </a:srgbClr>
                    </a:gs>
                    <a:gs pos="100000">
                      <a:srgbClr val="FFA9F9">
                        <a:alpha val="100000"/>
                      </a:srgbClr>
                    </a:gs>
                  </a:gsLst>
                  <a:lin ang="0"/>
                </a:gradFill>
                <a:latin typeface="Poppins Bold"/>
                <a:ea typeface="Poppins Bold"/>
                <a:cs typeface="Poppins Bold"/>
                <a:sym typeface="Poppins Bold"/>
              </a:rPr>
              <a:t>khiển</a:t>
            </a:r>
            <a:r>
              <a:rPr lang="en-US" sz="3499" b="1" spc="-104" dirty="0">
                <a:gradFill>
                  <a:gsLst>
                    <a:gs pos="0">
                      <a:srgbClr val="FFF7AD">
                        <a:alpha val="100000"/>
                      </a:srgbClr>
                    </a:gs>
                    <a:gs pos="100000">
                      <a:srgbClr val="FFA9F9">
                        <a:alpha val="100000"/>
                      </a:srgbClr>
                    </a:gs>
                  </a:gsLst>
                  <a:lin ang="0"/>
                </a:gradFill>
                <a:latin typeface="Poppins Bold"/>
                <a:ea typeface="Poppins Bold"/>
                <a:cs typeface="Poppins Bold"/>
                <a:sym typeface="Poppins Bold"/>
              </a:rPr>
              <a:t> </a:t>
            </a:r>
            <a:r>
              <a:rPr lang="en-US" sz="3499" b="1" spc="-104" dirty="0" err="1">
                <a:gradFill>
                  <a:gsLst>
                    <a:gs pos="0">
                      <a:srgbClr val="FFF7AD">
                        <a:alpha val="100000"/>
                      </a:srgbClr>
                    </a:gs>
                    <a:gs pos="100000">
                      <a:srgbClr val="FFA9F9">
                        <a:alpha val="100000"/>
                      </a:srgbClr>
                    </a:gs>
                  </a:gsLst>
                  <a:lin ang="0"/>
                </a:gradFill>
                <a:latin typeface="Poppins Bold"/>
                <a:ea typeface="Poppins Bold"/>
                <a:cs typeface="Poppins Bold"/>
                <a:sym typeface="Poppins Bold"/>
              </a:rPr>
              <a:t>từ</a:t>
            </a:r>
            <a:r>
              <a:rPr lang="en-US" sz="3499" b="1" spc="-104" dirty="0">
                <a:gradFill>
                  <a:gsLst>
                    <a:gs pos="0">
                      <a:srgbClr val="FFF7AD">
                        <a:alpha val="100000"/>
                      </a:srgbClr>
                    </a:gs>
                    <a:gs pos="100000">
                      <a:srgbClr val="FFA9F9">
                        <a:alpha val="100000"/>
                      </a:srgbClr>
                    </a:gs>
                  </a:gsLst>
                  <a:lin ang="0"/>
                </a:gradFill>
                <a:latin typeface="Poppins Bold"/>
                <a:ea typeface="Poppins Bold"/>
                <a:cs typeface="Poppins Bold"/>
                <a:sym typeface="Poppins Bold"/>
              </a:rPr>
              <a:t> xa qua ESp32</a:t>
            </a:r>
          </a:p>
          <a:p>
            <a:pPr marL="647694" lvl="1" indent="-323847" algn="l">
              <a:lnSpc>
                <a:spcPts val="6809"/>
              </a:lnSpc>
              <a:buAutoNum type="arabicPeriod"/>
            </a:pPr>
            <a:r>
              <a:rPr lang="en-US" sz="2999" spc="-89" dirty="0">
                <a:solidFill>
                  <a:srgbClr val="FFF8F3"/>
                </a:solidFill>
                <a:latin typeface="Poppins"/>
                <a:ea typeface="Poppins"/>
                <a:cs typeface="Poppins"/>
                <a:sym typeface="Poppins"/>
              </a:rPr>
              <a:t> Web/App </a:t>
            </a:r>
            <a:r>
              <a:rPr lang="en-US" sz="2999" spc="-89" dirty="0" err="1">
                <a:solidFill>
                  <a:srgbClr val="FFF8F3"/>
                </a:solidFill>
                <a:latin typeface="Poppins"/>
                <a:ea typeface="Poppins"/>
                <a:cs typeface="Poppins"/>
                <a:sym typeface="Poppins"/>
              </a:rPr>
              <a:t>gửi</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lệnh</a:t>
            </a:r>
            <a:r>
              <a:rPr lang="en-US" sz="2999" spc="-89" dirty="0">
                <a:solidFill>
                  <a:srgbClr val="FFF8F3"/>
                </a:solidFill>
                <a:latin typeface="Poppins"/>
                <a:ea typeface="Poppins"/>
                <a:cs typeface="Poppins"/>
                <a:sym typeface="Poppins"/>
              </a:rPr>
              <a:t> qua </a:t>
            </a:r>
            <a:r>
              <a:rPr lang="en-US" sz="2999" spc="-89" dirty="0" err="1">
                <a:solidFill>
                  <a:srgbClr val="FFF8F3"/>
                </a:solidFill>
                <a:latin typeface="Poppins"/>
                <a:ea typeface="Poppins"/>
                <a:cs typeface="Poppins"/>
                <a:sym typeface="Poppins"/>
              </a:rPr>
              <a:t>WiFi</a:t>
            </a:r>
            <a:r>
              <a:rPr lang="en-US" sz="2999" spc="-89" dirty="0">
                <a:solidFill>
                  <a:srgbClr val="FFF8F3"/>
                </a:solidFill>
                <a:latin typeface="Poppins"/>
                <a:ea typeface="Poppins"/>
                <a:cs typeface="Poppins"/>
                <a:sym typeface="Poppins"/>
              </a:rPr>
              <a:t>/Bluetooth.</a:t>
            </a:r>
          </a:p>
          <a:p>
            <a:pPr marL="647694" lvl="1" indent="-323847" algn="l">
              <a:lnSpc>
                <a:spcPts val="6809"/>
              </a:lnSpc>
              <a:buAutoNum type="arabicPeriod"/>
            </a:pPr>
            <a:r>
              <a:rPr lang="en-US" sz="2999" spc="-89" dirty="0">
                <a:solidFill>
                  <a:srgbClr val="FFF8F3"/>
                </a:solidFill>
                <a:latin typeface="Poppins"/>
                <a:ea typeface="Poppins"/>
                <a:cs typeface="Poppins"/>
                <a:sym typeface="Poppins"/>
              </a:rPr>
              <a:t>ESP32 </a:t>
            </a:r>
            <a:r>
              <a:rPr lang="en-US" sz="2999" spc="-89" dirty="0" err="1">
                <a:solidFill>
                  <a:srgbClr val="FFF8F3"/>
                </a:solidFill>
                <a:latin typeface="Poppins"/>
                <a:ea typeface="Poppins"/>
                <a:cs typeface="Poppins"/>
                <a:sym typeface="Poppins"/>
              </a:rPr>
              <a:t>nhận</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lệnh</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và</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gửi</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về</a:t>
            </a:r>
            <a:r>
              <a:rPr lang="en-US" sz="2999" spc="-89" dirty="0">
                <a:solidFill>
                  <a:srgbClr val="FFF8F3"/>
                </a:solidFill>
                <a:latin typeface="Poppins"/>
                <a:ea typeface="Poppins"/>
                <a:cs typeface="Poppins"/>
                <a:sym typeface="Poppins"/>
              </a:rPr>
              <a:t> Arduino (UART).</a:t>
            </a:r>
          </a:p>
          <a:p>
            <a:pPr marL="647694" lvl="1" indent="-323847" algn="l">
              <a:lnSpc>
                <a:spcPts val="6809"/>
              </a:lnSpc>
              <a:buAutoNum type="arabicPeriod"/>
            </a:pPr>
            <a:r>
              <a:rPr lang="en-US" sz="2999" spc="-89" dirty="0">
                <a:solidFill>
                  <a:srgbClr val="FFF8F3"/>
                </a:solidFill>
                <a:latin typeface="Poppins"/>
                <a:ea typeface="Poppins"/>
                <a:cs typeface="Poppins"/>
                <a:sym typeface="Poppins"/>
              </a:rPr>
              <a:t>Arduino </a:t>
            </a:r>
            <a:r>
              <a:rPr lang="en-US" sz="2999" spc="-89" dirty="0" err="1">
                <a:solidFill>
                  <a:srgbClr val="FFF8F3"/>
                </a:solidFill>
                <a:latin typeface="Poppins"/>
                <a:ea typeface="Poppins"/>
                <a:cs typeface="Poppins"/>
                <a:sym typeface="Poppins"/>
              </a:rPr>
              <a:t>xử</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lý</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và</a:t>
            </a:r>
            <a:r>
              <a:rPr lang="en-US" sz="2999" spc="-89" dirty="0">
                <a:solidFill>
                  <a:srgbClr val="FFF8F3"/>
                </a:solidFill>
                <a:latin typeface="Poppins"/>
                <a:ea typeface="Poppins"/>
                <a:cs typeface="Poppins"/>
                <a:sym typeface="Poppins"/>
              </a:rPr>
              <a:t>:</a:t>
            </a:r>
          </a:p>
          <a:p>
            <a:pPr marL="1295387" lvl="2" indent="-431796" algn="l">
              <a:lnSpc>
                <a:spcPts val="6809"/>
              </a:lnSpc>
              <a:buFont typeface="Arial"/>
              <a:buChar char="⚬"/>
            </a:pPr>
            <a:r>
              <a:rPr lang="en-US" sz="2999" spc="-89" dirty="0" err="1">
                <a:solidFill>
                  <a:srgbClr val="FFF8F3"/>
                </a:solidFill>
                <a:latin typeface="Poppins"/>
                <a:ea typeface="Poppins"/>
                <a:cs typeface="Poppins"/>
                <a:sym typeface="Poppins"/>
              </a:rPr>
              <a:t>Bật</a:t>
            </a:r>
            <a:r>
              <a:rPr lang="en-US" sz="2999" spc="-89" dirty="0">
                <a:solidFill>
                  <a:srgbClr val="FFF8F3"/>
                </a:solidFill>
                <a:latin typeface="Poppins"/>
                <a:ea typeface="Poppins"/>
                <a:cs typeface="Poppins"/>
                <a:sym typeface="Poppins"/>
              </a:rPr>
              <a:t>/</a:t>
            </a:r>
            <a:r>
              <a:rPr lang="en-US" sz="2999" spc="-89" dirty="0" err="1">
                <a:solidFill>
                  <a:srgbClr val="FFF8F3"/>
                </a:solidFill>
                <a:latin typeface="Poppins"/>
                <a:ea typeface="Poppins"/>
                <a:cs typeface="Poppins"/>
                <a:sym typeface="Poppins"/>
              </a:rPr>
              <a:t>tắt</a:t>
            </a:r>
            <a:r>
              <a:rPr lang="en-US" sz="2999" spc="-89" dirty="0">
                <a:solidFill>
                  <a:srgbClr val="FFF8F3"/>
                </a:solidFill>
                <a:latin typeface="Poppins"/>
                <a:ea typeface="Poppins"/>
                <a:cs typeface="Poppins"/>
                <a:sym typeface="Poppins"/>
              </a:rPr>
              <a:t> Motor (</a:t>
            </a:r>
            <a:r>
              <a:rPr lang="en-US" sz="2999" spc="-89" dirty="0" err="1">
                <a:solidFill>
                  <a:srgbClr val="FFF8F3"/>
                </a:solidFill>
                <a:latin typeface="Poppins"/>
                <a:ea typeface="Poppins"/>
                <a:cs typeface="Poppins"/>
                <a:sym typeface="Poppins"/>
              </a:rPr>
              <a:t>quạt</a:t>
            </a:r>
            <a:r>
              <a:rPr lang="en-US" sz="2999" spc="-89" dirty="0">
                <a:solidFill>
                  <a:srgbClr val="FFF8F3"/>
                </a:solidFill>
                <a:latin typeface="Poppins"/>
                <a:ea typeface="Poppins"/>
                <a:cs typeface="Poppins"/>
                <a:sym typeface="Poppins"/>
              </a:rPr>
              <a:t>) – Led ( </a:t>
            </a:r>
            <a:r>
              <a:rPr lang="en-US" sz="2999" spc="-89" dirty="0" err="1">
                <a:solidFill>
                  <a:srgbClr val="FFF8F3"/>
                </a:solidFill>
                <a:latin typeface="Poppins"/>
                <a:ea typeface="Poppins"/>
                <a:cs typeface="Poppins"/>
                <a:sym typeface="Poppins"/>
              </a:rPr>
              <a:t>bóng</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đèn</a:t>
            </a:r>
            <a:r>
              <a:rPr lang="en-US" sz="2999" spc="-89" dirty="0">
                <a:solidFill>
                  <a:srgbClr val="FFF8F3"/>
                </a:solidFill>
                <a:latin typeface="Poppins"/>
                <a:ea typeface="Poppins"/>
                <a:cs typeface="Poppins"/>
                <a:sym typeface="Poppins"/>
              </a:rPr>
              <a:t>)</a:t>
            </a:r>
          </a:p>
          <a:p>
            <a:pPr marL="1295387" lvl="2" indent="-431796" algn="l">
              <a:lnSpc>
                <a:spcPts val="6809"/>
              </a:lnSpc>
              <a:buFont typeface="Arial"/>
              <a:buChar char="⚬"/>
            </a:pPr>
            <a:r>
              <a:rPr lang="en-US" sz="2999" spc="-89" dirty="0" err="1">
                <a:solidFill>
                  <a:srgbClr val="FFF8F3"/>
                </a:solidFill>
                <a:latin typeface="Poppins"/>
                <a:ea typeface="Poppins"/>
                <a:cs typeface="Poppins"/>
                <a:sym typeface="Poppins"/>
              </a:rPr>
              <a:t>Mở</a:t>
            </a:r>
            <a:r>
              <a:rPr lang="en-US" sz="2999" spc="-89" dirty="0">
                <a:solidFill>
                  <a:srgbClr val="FFF8F3"/>
                </a:solidFill>
                <a:latin typeface="Poppins"/>
                <a:ea typeface="Poppins"/>
                <a:cs typeface="Poppins"/>
                <a:sym typeface="Poppins"/>
              </a:rPr>
              <a:t>/</a:t>
            </a:r>
            <a:r>
              <a:rPr lang="en-US" sz="2999" spc="-89" dirty="0" err="1">
                <a:solidFill>
                  <a:srgbClr val="FFF8F3"/>
                </a:solidFill>
                <a:latin typeface="Poppins"/>
                <a:ea typeface="Poppins"/>
                <a:cs typeface="Poppins"/>
                <a:sym typeface="Poppins"/>
              </a:rPr>
              <a:t>đóng</a:t>
            </a:r>
            <a:r>
              <a:rPr lang="en-US" sz="2999" spc="-89" dirty="0">
                <a:solidFill>
                  <a:srgbClr val="FFF8F3"/>
                </a:solidFill>
                <a:latin typeface="Poppins"/>
                <a:ea typeface="Poppins"/>
                <a:cs typeface="Poppins"/>
                <a:sym typeface="Poppins"/>
              </a:rPr>
              <a:t> Servo ( </a:t>
            </a:r>
            <a:r>
              <a:rPr lang="en-US" sz="2999" spc="-89" dirty="0" err="1">
                <a:solidFill>
                  <a:srgbClr val="FFF8F3"/>
                </a:solidFill>
                <a:latin typeface="Poppins"/>
                <a:ea typeface="Poppins"/>
                <a:cs typeface="Poppins"/>
                <a:sym typeface="Poppins"/>
              </a:rPr>
              <a:t>từ</a:t>
            </a:r>
            <a:r>
              <a:rPr lang="en-US" sz="2999" spc="-89" dirty="0">
                <a:solidFill>
                  <a:srgbClr val="FFF8F3"/>
                </a:solidFill>
                <a:latin typeface="Poppins"/>
                <a:ea typeface="Poppins"/>
                <a:cs typeface="Poppins"/>
                <a:sym typeface="Poppins"/>
              </a:rPr>
              <a:t> xa )</a:t>
            </a:r>
          </a:p>
          <a:p>
            <a:pPr marL="1295387" lvl="2" indent="-431796" algn="l">
              <a:lnSpc>
                <a:spcPts val="6809"/>
              </a:lnSpc>
              <a:buFont typeface="Arial"/>
              <a:buChar char="⚬"/>
            </a:pPr>
            <a:r>
              <a:rPr lang="en-US" sz="2999" spc="-89" dirty="0" err="1">
                <a:solidFill>
                  <a:srgbClr val="FFF8F3"/>
                </a:solidFill>
                <a:latin typeface="Poppins"/>
                <a:ea typeface="Poppins"/>
                <a:cs typeface="Poppins"/>
                <a:sym typeface="Poppins"/>
              </a:rPr>
              <a:t>Cập</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nhật</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trạng</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thái</a:t>
            </a:r>
            <a:endParaRPr lang="en-US" sz="2999" spc="-89" dirty="0">
              <a:solidFill>
                <a:srgbClr val="FFF8F3"/>
              </a:solidFill>
              <a:latin typeface="Poppins"/>
              <a:ea typeface="Poppins"/>
              <a:cs typeface="Poppins"/>
              <a:sym typeface="Poppins"/>
            </a:endParaRPr>
          </a:p>
          <a:p>
            <a:pPr marL="647694" lvl="1" indent="-323847" algn="l">
              <a:lnSpc>
                <a:spcPts val="6809"/>
              </a:lnSpc>
              <a:buAutoNum type="arabicPeriod"/>
            </a:pPr>
            <a:r>
              <a:rPr lang="en-US" sz="2999" spc="-89" dirty="0">
                <a:solidFill>
                  <a:srgbClr val="FFF8F3"/>
                </a:solidFill>
                <a:latin typeface="Poppins"/>
                <a:ea typeface="Poppins"/>
                <a:cs typeface="Poppins"/>
                <a:sym typeface="Poppins"/>
              </a:rPr>
              <a:t>ESP32 </a:t>
            </a:r>
            <a:r>
              <a:rPr lang="en-US" sz="2999" spc="-89" dirty="0" err="1">
                <a:solidFill>
                  <a:srgbClr val="FFF8F3"/>
                </a:solidFill>
                <a:latin typeface="Poppins"/>
                <a:ea typeface="Poppins"/>
                <a:cs typeface="Poppins"/>
                <a:sym typeface="Poppins"/>
              </a:rPr>
              <a:t>gửi</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dữ</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liệu</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phản</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hồi</a:t>
            </a:r>
            <a:r>
              <a:rPr lang="en-US" sz="2999" spc="-89" dirty="0">
                <a:solidFill>
                  <a:srgbClr val="FFF8F3"/>
                </a:solidFill>
                <a:latin typeface="Poppins"/>
                <a:ea typeface="Poppins"/>
                <a:cs typeface="Poppins"/>
                <a:sym typeface="Poppins"/>
              </a:rPr>
              <a:t> </a:t>
            </a:r>
            <a:r>
              <a:rPr lang="en-US" sz="2999" spc="-89" dirty="0" err="1">
                <a:solidFill>
                  <a:srgbClr val="FFF8F3"/>
                </a:solidFill>
                <a:latin typeface="Poppins"/>
                <a:ea typeface="Poppins"/>
                <a:cs typeface="Poppins"/>
                <a:sym typeface="Poppins"/>
              </a:rPr>
              <a:t>lại</a:t>
            </a:r>
            <a:r>
              <a:rPr lang="en-US" sz="2999" spc="-89" dirty="0">
                <a:solidFill>
                  <a:srgbClr val="FFF8F3"/>
                </a:solidFill>
                <a:latin typeface="Poppins"/>
                <a:ea typeface="Poppins"/>
                <a:cs typeface="Poppins"/>
                <a:sym typeface="Poppins"/>
              </a:rPr>
              <a:t> Web/App.</a:t>
            </a:r>
          </a:p>
          <a:p>
            <a:pPr algn="l">
              <a:lnSpc>
                <a:spcPts val="6128"/>
              </a:lnSpc>
            </a:pPr>
            <a:endParaRPr lang="en-US" sz="2999" spc="-89" dirty="0">
              <a:solidFill>
                <a:srgbClr val="FFF8F3"/>
              </a:solidFill>
              <a:latin typeface="Poppins"/>
              <a:ea typeface="Poppins"/>
              <a:cs typeface="Poppins"/>
              <a:sym typeface="Poppins"/>
            </a:endParaRPr>
          </a:p>
          <a:p>
            <a:pPr algn="l">
              <a:lnSpc>
                <a:spcPts val="5674"/>
              </a:lnSpc>
            </a:pPr>
            <a:endParaRPr lang="en-US" sz="2999" spc="-89" dirty="0">
              <a:solidFill>
                <a:srgbClr val="FFF8F3"/>
              </a:solidFill>
              <a:latin typeface="Poppins"/>
              <a:ea typeface="Poppins"/>
              <a:cs typeface="Poppins"/>
              <a:sym typeface="Poppins"/>
            </a:endParaRPr>
          </a:p>
        </p:txBody>
      </p:sp>
      <p:sp>
        <p:nvSpPr>
          <p:cNvPr id="14" name="TextBox 14"/>
          <p:cNvSpPr txBox="1"/>
          <p:nvPr/>
        </p:nvSpPr>
        <p:spPr>
          <a:xfrm>
            <a:off x="1309304" y="660400"/>
            <a:ext cx="10655819" cy="669925"/>
          </a:xfrm>
          <a:prstGeom prst="rect">
            <a:avLst/>
          </a:prstGeom>
        </p:spPr>
        <p:txBody>
          <a:bodyPr lIns="0" tIns="0" rIns="0" bIns="0" rtlCol="0" anchor="t">
            <a:spAutoFit/>
          </a:bodyPr>
          <a:lstStyle/>
          <a:p>
            <a:pPr algn="l">
              <a:lnSpc>
                <a:spcPts val="5599"/>
              </a:lnSpc>
            </a:pPr>
            <a:r>
              <a:rPr lang="en-US" sz="3999">
                <a:solidFill>
                  <a:srgbClr val="FFF8F3"/>
                </a:solidFill>
                <a:latin typeface="Anton"/>
                <a:ea typeface="Anton"/>
                <a:cs typeface="Anton"/>
                <a:sym typeface="Anton"/>
              </a:rPr>
              <a:t>3.2.2 NGUYÊN LÝ HOẠT ĐỘNG THEO TỪNG TÌNH HUỐNG</a:t>
            </a:r>
          </a:p>
        </p:txBody>
      </p:sp>
      <p:sp>
        <p:nvSpPr>
          <p:cNvPr id="15" name="TextBox 15"/>
          <p:cNvSpPr txBox="1"/>
          <p:nvPr/>
        </p:nvSpPr>
        <p:spPr>
          <a:xfrm>
            <a:off x="14036449" y="4502953"/>
            <a:ext cx="3171526" cy="307877"/>
          </a:xfrm>
          <a:prstGeom prst="rect">
            <a:avLst/>
          </a:prstGeom>
        </p:spPr>
        <p:txBody>
          <a:bodyPr lIns="0" tIns="0" rIns="0" bIns="0" rtlCol="0" anchor="t">
            <a:spAutoFit/>
          </a:bodyPr>
          <a:lstStyle/>
          <a:p>
            <a:pPr marL="0" lvl="1" indent="0" algn="ctr">
              <a:lnSpc>
                <a:spcPts val="2339"/>
              </a:lnSpc>
              <a:spcBef>
                <a:spcPct val="0"/>
              </a:spcBef>
            </a:pPr>
            <a:r>
              <a:rPr lang="en-US" sz="2016" b="1" spc="-60">
                <a:solidFill>
                  <a:srgbClr val="FFF8F3"/>
                </a:solidFill>
                <a:latin typeface="Poppins Bold"/>
                <a:ea typeface="Poppins Bold"/>
                <a:cs typeface="Poppins Bold"/>
                <a:sym typeface="Poppins Bold"/>
              </a:rPr>
              <a:t>Button</a:t>
            </a:r>
          </a:p>
        </p:txBody>
      </p:sp>
      <p:sp>
        <p:nvSpPr>
          <p:cNvPr id="16" name="TextBox 16"/>
          <p:cNvSpPr txBox="1"/>
          <p:nvPr/>
        </p:nvSpPr>
        <p:spPr>
          <a:xfrm>
            <a:off x="14453819" y="8711789"/>
            <a:ext cx="2336785" cy="307877"/>
          </a:xfrm>
          <a:prstGeom prst="rect">
            <a:avLst/>
          </a:prstGeom>
        </p:spPr>
        <p:txBody>
          <a:bodyPr lIns="0" tIns="0" rIns="0" bIns="0" rtlCol="0" anchor="t">
            <a:spAutoFit/>
          </a:bodyPr>
          <a:lstStyle/>
          <a:p>
            <a:pPr marL="0" lvl="1" indent="0" algn="ctr">
              <a:lnSpc>
                <a:spcPts val="2339"/>
              </a:lnSpc>
              <a:spcBef>
                <a:spcPct val="0"/>
              </a:spcBef>
            </a:pPr>
            <a:r>
              <a:rPr lang="en-US" sz="2016" b="1" spc="-60">
                <a:solidFill>
                  <a:srgbClr val="FFF8F3"/>
                </a:solidFill>
                <a:latin typeface="Poppins Bold"/>
                <a:ea typeface="Poppins Bold"/>
                <a:cs typeface="Poppins Bold"/>
                <a:sym typeface="Poppins Bold"/>
              </a:rPr>
              <a:t>Servor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05D72"/>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4931" y="-1470875"/>
            <a:ext cx="7315200" cy="3724102"/>
          </a:xfrm>
          <a:custGeom>
            <a:avLst/>
            <a:gdLst/>
            <a:ahLst/>
            <a:cxnLst/>
            <a:rect l="l" t="t" r="r" b="b"/>
            <a:pathLst>
              <a:path w="7315200" h="3724102">
                <a:moveTo>
                  <a:pt x="0" y="0"/>
                </a:moveTo>
                <a:lnTo>
                  <a:pt x="7315200" y="0"/>
                </a:lnTo>
                <a:lnTo>
                  <a:pt x="7315200" y="3724102"/>
                </a:lnTo>
                <a:lnTo>
                  <a:pt x="0" y="3724102"/>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833488" y="4200384"/>
            <a:ext cx="5509791" cy="5509791"/>
          </a:xfrm>
          <a:custGeom>
            <a:avLst/>
            <a:gdLst/>
            <a:ahLst/>
            <a:cxnLst/>
            <a:rect l="l" t="t" r="r" b="b"/>
            <a:pathLst>
              <a:path w="5509791" h="5509791">
                <a:moveTo>
                  <a:pt x="0" y="0"/>
                </a:moveTo>
                <a:lnTo>
                  <a:pt x="5509791" y="0"/>
                </a:lnTo>
                <a:lnTo>
                  <a:pt x="5509791" y="5509790"/>
                </a:lnTo>
                <a:lnTo>
                  <a:pt x="0" y="5509790"/>
                </a:lnTo>
                <a:lnTo>
                  <a:pt x="0" y="0"/>
                </a:lnTo>
                <a:close/>
              </a:path>
            </a:pathLst>
          </a:custGeom>
          <a:blipFill>
            <a:blip r:embed="rId6"/>
            <a:stretch>
              <a:fillRect/>
            </a:stretch>
          </a:blipFill>
        </p:spPr>
      </p:sp>
      <p:sp>
        <p:nvSpPr>
          <p:cNvPr id="5" name="Freeform 5"/>
          <p:cNvSpPr/>
          <p:nvPr/>
        </p:nvSpPr>
        <p:spPr>
          <a:xfrm>
            <a:off x="10039187" y="4341846"/>
            <a:ext cx="5710988" cy="5368329"/>
          </a:xfrm>
          <a:custGeom>
            <a:avLst/>
            <a:gdLst/>
            <a:ahLst/>
            <a:cxnLst/>
            <a:rect l="l" t="t" r="r" b="b"/>
            <a:pathLst>
              <a:path w="5710988" h="5368329">
                <a:moveTo>
                  <a:pt x="0" y="0"/>
                </a:moveTo>
                <a:lnTo>
                  <a:pt x="5710988" y="0"/>
                </a:lnTo>
                <a:lnTo>
                  <a:pt x="5710988" y="5368328"/>
                </a:lnTo>
                <a:lnTo>
                  <a:pt x="0" y="5368328"/>
                </a:lnTo>
                <a:lnTo>
                  <a:pt x="0" y="0"/>
                </a:lnTo>
                <a:close/>
              </a:path>
            </a:pathLst>
          </a:custGeom>
          <a:blipFill>
            <a:blip r:embed="rId7"/>
            <a:stretch>
              <a:fillRect/>
            </a:stretch>
          </a:blipFill>
        </p:spPr>
      </p:sp>
      <p:sp>
        <p:nvSpPr>
          <p:cNvPr id="6" name="TextBox 6"/>
          <p:cNvSpPr txBox="1"/>
          <p:nvPr/>
        </p:nvSpPr>
        <p:spPr>
          <a:xfrm>
            <a:off x="1536903" y="1034494"/>
            <a:ext cx="1853676" cy="335008"/>
          </a:xfrm>
          <a:prstGeom prst="rect">
            <a:avLst/>
          </a:prstGeom>
        </p:spPr>
        <p:txBody>
          <a:bodyPr lIns="0" tIns="0" rIns="0" bIns="0" rtlCol="0" anchor="t">
            <a:spAutoFit/>
          </a:bodyPr>
          <a:lstStyle/>
          <a:p>
            <a:pPr marL="0" lvl="1" indent="0" algn="just">
              <a:lnSpc>
                <a:spcPts val="2547"/>
              </a:lnSpc>
            </a:pPr>
            <a:r>
              <a:rPr lang="en-US" sz="2196" b="1" spc="-65">
                <a:solidFill>
                  <a:srgbClr val="FFF8F3"/>
                </a:solidFill>
                <a:latin typeface="Poppins Bold"/>
                <a:ea typeface="Poppins Bold"/>
                <a:cs typeface="Poppins Bold"/>
                <a:sym typeface="Poppins Bold"/>
              </a:rPr>
              <a:t>Smart Home</a:t>
            </a:r>
          </a:p>
        </p:txBody>
      </p:sp>
      <p:sp>
        <p:nvSpPr>
          <p:cNvPr id="7" name="TextBox 7"/>
          <p:cNvSpPr txBox="1"/>
          <p:nvPr/>
        </p:nvSpPr>
        <p:spPr>
          <a:xfrm>
            <a:off x="2463741" y="57996"/>
            <a:ext cx="13258162" cy="4142388"/>
          </a:xfrm>
          <a:prstGeom prst="rect">
            <a:avLst/>
          </a:prstGeom>
        </p:spPr>
        <p:txBody>
          <a:bodyPr lIns="0" tIns="0" rIns="0" bIns="0" rtlCol="0" anchor="t">
            <a:spAutoFit/>
          </a:bodyPr>
          <a:lstStyle/>
          <a:p>
            <a:pPr algn="ctr">
              <a:lnSpc>
                <a:spcPts val="11079"/>
              </a:lnSpc>
            </a:pPr>
            <a:r>
              <a:rPr lang="en-US" sz="7913">
                <a:solidFill>
                  <a:srgbClr val="FFF8F3"/>
                </a:solidFill>
                <a:latin typeface="Anton"/>
                <a:ea typeface="Anton"/>
                <a:cs typeface="Anton"/>
                <a:sym typeface="Anton"/>
              </a:rPr>
              <a:t>DEMO</a:t>
            </a:r>
          </a:p>
          <a:p>
            <a:pPr algn="ctr">
              <a:lnSpc>
                <a:spcPts val="11079"/>
              </a:lnSpc>
            </a:pPr>
            <a:r>
              <a:rPr lang="en-US" sz="7913">
                <a:solidFill>
                  <a:srgbClr val="FFF8F3"/>
                </a:solidFill>
                <a:latin typeface="Anton"/>
                <a:ea typeface="Anton"/>
                <a:cs typeface="Anton"/>
                <a:sym typeface="Anton"/>
              </a:rPr>
              <a:t> SMART HOME</a:t>
            </a:r>
          </a:p>
          <a:p>
            <a:pPr algn="ctr">
              <a:lnSpc>
                <a:spcPts val="11079"/>
              </a:lnSpc>
            </a:pPr>
            <a:r>
              <a:rPr lang="en-US" sz="7913">
                <a:solidFill>
                  <a:srgbClr val="FFF8F3"/>
                </a:solidFill>
                <a:latin typeface="Anton"/>
                <a:ea typeface="Anton"/>
                <a:cs typeface="Anton"/>
                <a:sym typeface="Anton"/>
              </a:rPr>
              <a:t> PROTERUS + ARDUNIO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420671" y="2587875"/>
            <a:ext cx="8296649" cy="10287000"/>
            <a:chOff x="0" y="0"/>
            <a:chExt cx="2185126" cy="2709333"/>
          </a:xfrm>
        </p:grpSpPr>
        <p:sp>
          <p:nvSpPr>
            <p:cNvPr id="3" name="Freeform 3"/>
            <p:cNvSpPr/>
            <p:nvPr/>
          </p:nvSpPr>
          <p:spPr>
            <a:xfrm>
              <a:off x="0" y="0"/>
              <a:ext cx="2185126" cy="2709333"/>
            </a:xfrm>
            <a:custGeom>
              <a:avLst/>
              <a:gdLst/>
              <a:ahLst/>
              <a:cxnLst/>
              <a:rect l="l" t="t" r="r" b="b"/>
              <a:pathLst>
                <a:path w="2185126" h="2709333">
                  <a:moveTo>
                    <a:pt x="0" y="0"/>
                  </a:moveTo>
                  <a:lnTo>
                    <a:pt x="2185126" y="0"/>
                  </a:lnTo>
                  <a:lnTo>
                    <a:pt x="2185126" y="2709333"/>
                  </a:lnTo>
                  <a:lnTo>
                    <a:pt x="0" y="2709333"/>
                  </a:lnTo>
                  <a:close/>
                </a:path>
              </a:pathLst>
            </a:custGeom>
            <a:solidFill>
              <a:srgbClr val="405D72"/>
            </a:solidFill>
          </p:spPr>
        </p:sp>
        <p:sp>
          <p:nvSpPr>
            <p:cNvPr id="4" name="TextBox 4"/>
            <p:cNvSpPr txBox="1"/>
            <p:nvPr/>
          </p:nvSpPr>
          <p:spPr>
            <a:xfrm>
              <a:off x="0" y="-9525"/>
              <a:ext cx="2185126"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420868" y="2956275"/>
            <a:ext cx="7267949" cy="4583607"/>
            <a:chOff x="0" y="0"/>
            <a:chExt cx="2050903" cy="1293423"/>
          </a:xfrm>
        </p:grpSpPr>
        <p:sp>
          <p:nvSpPr>
            <p:cNvPr id="7" name="Freeform 7"/>
            <p:cNvSpPr/>
            <p:nvPr/>
          </p:nvSpPr>
          <p:spPr>
            <a:xfrm>
              <a:off x="0" y="0"/>
              <a:ext cx="2050903" cy="1293423"/>
            </a:xfrm>
            <a:custGeom>
              <a:avLst/>
              <a:gdLst/>
              <a:ahLst/>
              <a:cxnLst/>
              <a:rect l="l" t="t" r="r" b="b"/>
              <a:pathLst>
                <a:path w="2050903" h="1293423">
                  <a:moveTo>
                    <a:pt x="0" y="0"/>
                  </a:moveTo>
                  <a:lnTo>
                    <a:pt x="2050903" y="0"/>
                  </a:lnTo>
                  <a:lnTo>
                    <a:pt x="2050903" y="1293423"/>
                  </a:lnTo>
                  <a:lnTo>
                    <a:pt x="0" y="1293423"/>
                  </a:lnTo>
                  <a:close/>
                </a:path>
              </a:pathLst>
            </a:custGeom>
            <a:blipFill>
              <a:blip r:embed="rId4"/>
              <a:stretch>
                <a:fillRect t="-2251" b="-2251"/>
              </a:stretch>
            </a:blipFill>
          </p:spPr>
        </p:sp>
      </p:grpSp>
      <p:grpSp>
        <p:nvGrpSpPr>
          <p:cNvPr id="8" name="Group 8"/>
          <p:cNvGrpSpPr/>
          <p:nvPr/>
        </p:nvGrpSpPr>
        <p:grpSpPr>
          <a:xfrm>
            <a:off x="17871008" y="5143500"/>
            <a:ext cx="833985" cy="984635"/>
            <a:chOff x="0" y="0"/>
            <a:chExt cx="219650" cy="259328"/>
          </a:xfrm>
        </p:grpSpPr>
        <p:sp>
          <p:nvSpPr>
            <p:cNvPr id="9" name="Freeform 9"/>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10" name="TextBox 10"/>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11" name="TextBox 11"/>
          <p:cNvSpPr txBox="1"/>
          <p:nvPr/>
        </p:nvSpPr>
        <p:spPr>
          <a:xfrm>
            <a:off x="1536903" y="1034494"/>
            <a:ext cx="1853676" cy="335008"/>
          </a:xfrm>
          <a:prstGeom prst="rect">
            <a:avLst/>
          </a:prstGeom>
        </p:spPr>
        <p:txBody>
          <a:bodyPr lIns="0" tIns="0" rIns="0" bIns="0" rtlCol="0" anchor="t">
            <a:spAutoFit/>
          </a:bodyPr>
          <a:lstStyle/>
          <a:p>
            <a:pPr marL="0" lvl="1" indent="0" algn="just">
              <a:lnSpc>
                <a:spcPts val="2547"/>
              </a:lnSpc>
            </a:pPr>
            <a:r>
              <a:rPr lang="en-US" sz="2196" b="1" spc="-65" dirty="0">
                <a:solidFill>
                  <a:srgbClr val="405D72"/>
                </a:solidFill>
                <a:latin typeface="Poppins Bold"/>
                <a:ea typeface="Poppins Bold"/>
                <a:cs typeface="Poppins Bold"/>
                <a:sym typeface="Poppins Bold"/>
              </a:rPr>
              <a:t>Smart Home</a:t>
            </a:r>
          </a:p>
        </p:txBody>
      </p:sp>
      <p:sp>
        <p:nvSpPr>
          <p:cNvPr id="12" name="TextBox 12"/>
          <p:cNvSpPr txBox="1"/>
          <p:nvPr/>
        </p:nvSpPr>
        <p:spPr>
          <a:xfrm>
            <a:off x="9144000" y="1130560"/>
            <a:ext cx="7267949" cy="695961"/>
          </a:xfrm>
          <a:prstGeom prst="rect">
            <a:avLst/>
          </a:prstGeom>
        </p:spPr>
        <p:txBody>
          <a:bodyPr lIns="0" tIns="0" rIns="0" bIns="0" rtlCol="0" anchor="t">
            <a:spAutoFit/>
          </a:bodyPr>
          <a:lstStyle/>
          <a:p>
            <a:pPr algn="l">
              <a:lnSpc>
                <a:spcPts val="5739"/>
              </a:lnSpc>
            </a:pPr>
            <a:r>
              <a:rPr lang="en-US" sz="4099">
                <a:solidFill>
                  <a:srgbClr val="405D72"/>
                </a:solidFill>
                <a:latin typeface="Anton"/>
                <a:ea typeface="Anton"/>
                <a:cs typeface="Anton"/>
                <a:sym typeface="Anton"/>
              </a:rPr>
              <a:t>1.1 TỔNG QUAN VỀ HỆ THỐNG NHÚNG</a:t>
            </a:r>
          </a:p>
        </p:txBody>
      </p:sp>
      <p:sp>
        <p:nvSpPr>
          <p:cNvPr id="13" name="TextBox 13"/>
          <p:cNvSpPr txBox="1"/>
          <p:nvPr/>
        </p:nvSpPr>
        <p:spPr>
          <a:xfrm>
            <a:off x="8296649" y="2781784"/>
            <a:ext cx="9257422" cy="4949592"/>
          </a:xfrm>
          <a:prstGeom prst="rect">
            <a:avLst/>
          </a:prstGeom>
        </p:spPr>
        <p:txBody>
          <a:bodyPr lIns="0" tIns="0" rIns="0" bIns="0" rtlCol="0" anchor="t">
            <a:spAutoFit/>
          </a:bodyPr>
          <a:lstStyle/>
          <a:p>
            <a:pPr algn="just">
              <a:lnSpc>
                <a:spcPts val="3571"/>
              </a:lnSpc>
              <a:spcBef>
                <a:spcPct val="0"/>
              </a:spcBef>
            </a:pP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Hệ</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thống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nhúng</a:t>
            </a:r>
            <a:r>
              <a:rPr lang="en-US" sz="3079" spc="-92" dirty="0">
                <a:solidFill>
                  <a:srgbClr val="405D72"/>
                </a:solidFill>
                <a:latin typeface="Times New Roman"/>
                <a:ea typeface="Times New Roman"/>
                <a:cs typeface="Times New Roman"/>
                <a:sym typeface="Times New Roman"/>
              </a:rPr>
              <a:t> (IoT) </a:t>
            </a:r>
            <a:r>
              <a:rPr lang="en-US" sz="3079" spc="-92" dirty="0" err="1">
                <a:solidFill>
                  <a:srgbClr val="405D72"/>
                </a:solidFill>
                <a:latin typeface="Times New Roman"/>
                <a:ea typeface="Times New Roman"/>
                <a:cs typeface="Times New Roman"/>
                <a:sym typeface="Times New Roman"/>
              </a:rPr>
              <a:t>là</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hệ</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thống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điện</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tử</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chuyên</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dụng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được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thiết</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kế</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để</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thực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hiện</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các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chức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năng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xác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định</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thông</a:t>
            </a:r>
            <a:r>
              <a:rPr lang="en-US" sz="3079" spc="-92" dirty="0">
                <a:solidFill>
                  <a:srgbClr val="405D72"/>
                </a:solidFill>
                <a:latin typeface="Times New Roman"/>
                <a:ea typeface="Times New Roman"/>
                <a:cs typeface="Times New Roman"/>
                <a:sym typeface="Times New Roman"/>
              </a:rPr>
              <a:t> qua </a:t>
            </a:r>
            <a:r>
              <a:rPr lang="en-US" sz="3079" spc="-92" dirty="0" err="1">
                <a:solidFill>
                  <a:srgbClr val="405D72"/>
                </a:solidFill>
                <a:latin typeface="Times New Roman"/>
                <a:ea typeface="Times New Roman"/>
                <a:cs typeface="Times New Roman"/>
                <a:sym typeface="Times New Roman"/>
              </a:rPr>
              <a:t>sự</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kết</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hợp</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giữa</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phần</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cứng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và</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phần</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mềm</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điều</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khiển</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Các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hệ</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thống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này</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sử</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dụng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nhiều</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giao</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thức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truyền</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thông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có</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dây</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và</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không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dây</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như</a:t>
            </a:r>
            <a:r>
              <a:rPr lang="en-US" sz="3079" spc="-92" dirty="0">
                <a:solidFill>
                  <a:srgbClr val="405D72"/>
                </a:solidFill>
                <a:latin typeface="Times New Roman"/>
                <a:ea typeface="Times New Roman"/>
                <a:cs typeface="Times New Roman"/>
                <a:sym typeface="Times New Roman"/>
              </a:rPr>
              <a:t> UART, SPI, I2C, Wi-Fi, Bluetooth, </a:t>
            </a:r>
            <a:r>
              <a:rPr lang="en-US" sz="3079" spc="-92" dirty="0" err="1">
                <a:solidFill>
                  <a:srgbClr val="405D72"/>
                </a:solidFill>
                <a:latin typeface="Times New Roman"/>
                <a:ea typeface="Times New Roman"/>
                <a:cs typeface="Times New Roman"/>
                <a:sym typeface="Times New Roman"/>
              </a:rPr>
              <a:t>Http,MQTT</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nhằm</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phục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vụ</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cho</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việc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trao</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đổi</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dữ</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liệu</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và</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kết</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nối</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mạng</a:t>
            </a:r>
            <a:r>
              <a:rPr lang="en-US" sz="3079" spc="-92" dirty="0">
                <a:solidFill>
                  <a:srgbClr val="405D72"/>
                </a:solidFill>
                <a:latin typeface="Times New Roman"/>
                <a:ea typeface="Times New Roman"/>
                <a:cs typeface="Times New Roman"/>
                <a:sym typeface="Times New Roman"/>
              </a:rPr>
              <a:t>.</a:t>
            </a:r>
          </a:p>
          <a:p>
            <a:pPr algn="just">
              <a:lnSpc>
                <a:spcPts val="3571"/>
              </a:lnSpc>
              <a:spcBef>
                <a:spcPct val="0"/>
              </a:spcBef>
            </a:pPr>
            <a:endParaRPr lang="en-US" sz="3079" spc="-92" dirty="0">
              <a:solidFill>
                <a:srgbClr val="405D72"/>
              </a:solidFill>
              <a:latin typeface="Times New Roman"/>
              <a:ea typeface="Times New Roman"/>
              <a:cs typeface="Times New Roman"/>
              <a:sym typeface="Times New Roman"/>
            </a:endParaRPr>
          </a:p>
          <a:p>
            <a:pPr algn="l">
              <a:lnSpc>
                <a:spcPts val="3571"/>
              </a:lnSpc>
              <a:spcBef>
                <a:spcPct val="0"/>
              </a:spcBef>
            </a:pP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Hệ</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thống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nhúng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được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ứng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dụng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rộng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rãi</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trong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các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lĩnh</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vực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như</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thiết</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bị</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gia</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dụng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tự</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động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hóa</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công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nghiệp</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và</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các</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hệ</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thống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điều</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khiển</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thông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minh</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góp</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phần</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nâng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cao</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hiệu</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quả</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và</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tính</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tiện</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nghi</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trong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đời</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sống</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hiện</a:t>
            </a:r>
            <a:r>
              <a:rPr lang="en-US" sz="3079" spc="-92" dirty="0">
                <a:solidFill>
                  <a:srgbClr val="405D72"/>
                </a:solidFill>
                <a:latin typeface="Times New Roman"/>
                <a:ea typeface="Times New Roman"/>
                <a:cs typeface="Times New Roman"/>
                <a:sym typeface="Times New Roman"/>
              </a:rPr>
              <a:t> </a:t>
            </a:r>
            <a:r>
              <a:rPr lang="en-US" sz="3079" spc="-92" dirty="0" err="1">
                <a:solidFill>
                  <a:srgbClr val="405D72"/>
                </a:solidFill>
                <a:latin typeface="Times New Roman"/>
                <a:ea typeface="Times New Roman"/>
                <a:cs typeface="Times New Roman"/>
                <a:sym typeface="Times New Roman"/>
              </a:rPr>
              <a:t>đại</a:t>
            </a:r>
            <a:endParaRPr lang="en-US" sz="3079" spc="-92" dirty="0">
              <a:solidFill>
                <a:srgbClr val="405D7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 calcmode="lin" valueType="num">
                                      <p:cBhvr additive="base">
                                        <p:cTn id="7" dur="75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914236" y="1450155"/>
            <a:ext cx="14459528" cy="7808145"/>
          </a:xfrm>
          <a:custGeom>
            <a:avLst/>
            <a:gdLst/>
            <a:ahLst/>
            <a:cxnLst/>
            <a:rect l="l" t="t" r="r" b="b"/>
            <a:pathLst>
              <a:path w="14459528" h="7808145">
                <a:moveTo>
                  <a:pt x="0" y="0"/>
                </a:moveTo>
                <a:lnTo>
                  <a:pt x="14459528" y="0"/>
                </a:lnTo>
                <a:lnTo>
                  <a:pt x="14459528" y="7808145"/>
                </a:lnTo>
                <a:lnTo>
                  <a:pt x="0" y="7808145"/>
                </a:lnTo>
                <a:lnTo>
                  <a:pt x="0" y="0"/>
                </a:lnTo>
                <a:close/>
              </a:path>
            </a:pathLst>
          </a:custGeom>
          <a:blipFill>
            <a:blip r:embed="rId2"/>
            <a:stretch>
              <a:fillRect/>
            </a:stretch>
          </a:blipFill>
        </p:spPr>
      </p:sp>
      <p:sp>
        <p:nvSpPr>
          <p:cNvPr id="3" name="TextBox 3"/>
          <p:cNvSpPr txBox="1"/>
          <p:nvPr/>
        </p:nvSpPr>
        <p:spPr>
          <a:xfrm>
            <a:off x="1914236" y="475158"/>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4" name="TextBox 4"/>
          <p:cNvSpPr txBox="1"/>
          <p:nvPr/>
        </p:nvSpPr>
        <p:spPr>
          <a:xfrm>
            <a:off x="8207875" y="9382328"/>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TỔNG QUAN MÔ PHỎNG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377545" y="2353502"/>
            <a:ext cx="13984402" cy="6904798"/>
          </a:xfrm>
          <a:custGeom>
            <a:avLst/>
            <a:gdLst/>
            <a:ahLst/>
            <a:cxnLst/>
            <a:rect l="l" t="t" r="r" b="b"/>
            <a:pathLst>
              <a:path w="13984402" h="6904798">
                <a:moveTo>
                  <a:pt x="0" y="0"/>
                </a:moveTo>
                <a:lnTo>
                  <a:pt x="13984402" y="0"/>
                </a:lnTo>
                <a:lnTo>
                  <a:pt x="13984402" y="6904798"/>
                </a:lnTo>
                <a:lnTo>
                  <a:pt x="0" y="6904798"/>
                </a:lnTo>
                <a:lnTo>
                  <a:pt x="0" y="0"/>
                </a:lnTo>
                <a:close/>
              </a:path>
            </a:pathLst>
          </a:custGeom>
          <a:blipFill>
            <a:blip r:embed="rId2"/>
            <a:stretch>
              <a:fillRect/>
            </a:stretch>
          </a:blipFill>
        </p:spPr>
      </p:sp>
      <p:sp>
        <p:nvSpPr>
          <p:cNvPr id="3" name="TextBox 3"/>
          <p:cNvSpPr txBox="1"/>
          <p:nvPr/>
        </p:nvSpPr>
        <p:spPr>
          <a:xfrm>
            <a:off x="1914236" y="475158"/>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4" name="TextBox 4"/>
          <p:cNvSpPr txBox="1"/>
          <p:nvPr/>
        </p:nvSpPr>
        <p:spPr>
          <a:xfrm>
            <a:off x="8207875" y="9382328"/>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MÔ PHỎNG PIR TẮT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287345" y="2127477"/>
            <a:ext cx="13494221" cy="7202540"/>
          </a:xfrm>
          <a:custGeom>
            <a:avLst/>
            <a:gdLst/>
            <a:ahLst/>
            <a:cxnLst/>
            <a:rect l="l" t="t" r="r" b="b"/>
            <a:pathLst>
              <a:path w="13494221" h="7202540">
                <a:moveTo>
                  <a:pt x="0" y="0"/>
                </a:moveTo>
                <a:lnTo>
                  <a:pt x="13494221" y="0"/>
                </a:lnTo>
                <a:lnTo>
                  <a:pt x="13494221" y="7202540"/>
                </a:lnTo>
                <a:lnTo>
                  <a:pt x="0" y="7202540"/>
                </a:lnTo>
                <a:lnTo>
                  <a:pt x="0" y="0"/>
                </a:lnTo>
                <a:close/>
              </a:path>
            </a:pathLst>
          </a:custGeom>
          <a:blipFill>
            <a:blip r:embed="rId2"/>
            <a:stretch>
              <a:fillRect/>
            </a:stretch>
          </a:blipFill>
        </p:spPr>
      </p:sp>
      <p:sp>
        <p:nvSpPr>
          <p:cNvPr id="3" name="TextBox 3"/>
          <p:cNvSpPr txBox="1"/>
          <p:nvPr/>
        </p:nvSpPr>
        <p:spPr>
          <a:xfrm>
            <a:off x="1914236" y="475158"/>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4" name="TextBox 4"/>
          <p:cNvSpPr txBox="1"/>
          <p:nvPr/>
        </p:nvSpPr>
        <p:spPr>
          <a:xfrm>
            <a:off x="6011093" y="9518211"/>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MÔ PHỎNG PIR BẬT ( KHÔNG CÓ CHUYỂN ĐỘNG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568840" y="1976125"/>
            <a:ext cx="13864039" cy="5770906"/>
          </a:xfrm>
          <a:custGeom>
            <a:avLst/>
            <a:gdLst/>
            <a:ahLst/>
            <a:cxnLst/>
            <a:rect l="l" t="t" r="r" b="b"/>
            <a:pathLst>
              <a:path w="13864039" h="5770906">
                <a:moveTo>
                  <a:pt x="0" y="0"/>
                </a:moveTo>
                <a:lnTo>
                  <a:pt x="13864039" y="0"/>
                </a:lnTo>
                <a:lnTo>
                  <a:pt x="13864039" y="5770906"/>
                </a:lnTo>
                <a:lnTo>
                  <a:pt x="0" y="5770906"/>
                </a:lnTo>
                <a:lnTo>
                  <a:pt x="0" y="0"/>
                </a:lnTo>
                <a:close/>
              </a:path>
            </a:pathLst>
          </a:custGeom>
          <a:blipFill>
            <a:blip r:embed="rId2"/>
            <a:stretch>
              <a:fillRect/>
            </a:stretch>
          </a:blipFill>
        </p:spPr>
      </p:sp>
      <p:sp>
        <p:nvSpPr>
          <p:cNvPr id="3" name="TextBox 3"/>
          <p:cNvSpPr txBox="1"/>
          <p:nvPr/>
        </p:nvSpPr>
        <p:spPr>
          <a:xfrm>
            <a:off x="1914236" y="475158"/>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4" name="TextBox 4"/>
          <p:cNvSpPr txBox="1"/>
          <p:nvPr/>
        </p:nvSpPr>
        <p:spPr>
          <a:xfrm>
            <a:off x="5572885" y="8727797"/>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MÔ PHỎNG PIR BẬT ( CÓ CHUYỂN ĐỘNG - &gt; ĐÈN SÁNG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434068" y="1446773"/>
            <a:ext cx="13196455" cy="8568657"/>
          </a:xfrm>
          <a:custGeom>
            <a:avLst/>
            <a:gdLst/>
            <a:ahLst/>
            <a:cxnLst/>
            <a:rect l="l" t="t" r="r" b="b"/>
            <a:pathLst>
              <a:path w="13196455" h="8568657">
                <a:moveTo>
                  <a:pt x="0" y="0"/>
                </a:moveTo>
                <a:lnTo>
                  <a:pt x="13196455" y="0"/>
                </a:lnTo>
                <a:lnTo>
                  <a:pt x="13196455" y="8568657"/>
                </a:lnTo>
                <a:lnTo>
                  <a:pt x="0" y="8568657"/>
                </a:lnTo>
                <a:lnTo>
                  <a:pt x="0" y="0"/>
                </a:lnTo>
                <a:close/>
              </a:path>
            </a:pathLst>
          </a:custGeom>
          <a:blipFill>
            <a:blip r:embed="rId2"/>
            <a:stretch>
              <a:fillRect/>
            </a:stretch>
          </a:blipFill>
        </p:spPr>
      </p:sp>
      <p:sp>
        <p:nvSpPr>
          <p:cNvPr id="3" name="TextBox 3"/>
          <p:cNvSpPr txBox="1"/>
          <p:nvPr/>
        </p:nvSpPr>
        <p:spPr>
          <a:xfrm>
            <a:off x="4813082" y="26390"/>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4" name="TextBox 4"/>
          <p:cNvSpPr txBox="1"/>
          <p:nvPr/>
        </p:nvSpPr>
        <p:spPr>
          <a:xfrm>
            <a:off x="5799357" y="4060227"/>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LED TẮT THỦ CÔNG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373454" y="1028700"/>
            <a:ext cx="13201094" cy="8836505"/>
          </a:xfrm>
          <a:custGeom>
            <a:avLst/>
            <a:gdLst/>
            <a:ahLst/>
            <a:cxnLst/>
            <a:rect l="l" t="t" r="r" b="b"/>
            <a:pathLst>
              <a:path w="13201094" h="8836505">
                <a:moveTo>
                  <a:pt x="0" y="0"/>
                </a:moveTo>
                <a:lnTo>
                  <a:pt x="13201094" y="0"/>
                </a:lnTo>
                <a:lnTo>
                  <a:pt x="13201094" y="8836505"/>
                </a:lnTo>
                <a:lnTo>
                  <a:pt x="0" y="8836505"/>
                </a:lnTo>
                <a:lnTo>
                  <a:pt x="0" y="0"/>
                </a:lnTo>
                <a:close/>
              </a:path>
            </a:pathLst>
          </a:custGeom>
          <a:blipFill>
            <a:blip r:embed="rId2"/>
            <a:stretch>
              <a:fillRect/>
            </a:stretch>
          </a:blipFill>
        </p:spPr>
      </p:sp>
      <p:sp>
        <p:nvSpPr>
          <p:cNvPr id="3" name="TextBox 3"/>
          <p:cNvSpPr txBox="1"/>
          <p:nvPr/>
        </p:nvSpPr>
        <p:spPr>
          <a:xfrm>
            <a:off x="4813082" y="26390"/>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4" name="TextBox 4"/>
          <p:cNvSpPr txBox="1"/>
          <p:nvPr/>
        </p:nvSpPr>
        <p:spPr>
          <a:xfrm>
            <a:off x="5799357" y="4060227"/>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LED BẬT THỦ CÔNG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373454" y="1028700"/>
            <a:ext cx="13201094" cy="8836505"/>
          </a:xfrm>
          <a:custGeom>
            <a:avLst/>
            <a:gdLst/>
            <a:ahLst/>
            <a:cxnLst/>
            <a:rect l="l" t="t" r="r" b="b"/>
            <a:pathLst>
              <a:path w="13201094" h="8836505">
                <a:moveTo>
                  <a:pt x="0" y="0"/>
                </a:moveTo>
                <a:lnTo>
                  <a:pt x="13201094" y="0"/>
                </a:lnTo>
                <a:lnTo>
                  <a:pt x="13201094" y="8836505"/>
                </a:lnTo>
                <a:lnTo>
                  <a:pt x="0" y="8836505"/>
                </a:lnTo>
                <a:lnTo>
                  <a:pt x="0" y="0"/>
                </a:lnTo>
                <a:close/>
              </a:path>
            </a:pathLst>
          </a:custGeom>
          <a:blipFill>
            <a:blip r:embed="rId2"/>
            <a:stretch>
              <a:fillRect/>
            </a:stretch>
          </a:blipFill>
        </p:spPr>
      </p:sp>
      <p:sp>
        <p:nvSpPr>
          <p:cNvPr id="3" name="Freeform 3"/>
          <p:cNvSpPr/>
          <p:nvPr/>
        </p:nvSpPr>
        <p:spPr>
          <a:xfrm>
            <a:off x="12155730" y="3443127"/>
            <a:ext cx="5103570" cy="6081500"/>
          </a:xfrm>
          <a:custGeom>
            <a:avLst/>
            <a:gdLst/>
            <a:ahLst/>
            <a:cxnLst/>
            <a:rect l="l" t="t" r="r" b="b"/>
            <a:pathLst>
              <a:path w="5103570" h="6081500">
                <a:moveTo>
                  <a:pt x="0" y="0"/>
                </a:moveTo>
                <a:lnTo>
                  <a:pt x="5103570" y="0"/>
                </a:lnTo>
                <a:lnTo>
                  <a:pt x="5103570" y="6081499"/>
                </a:lnTo>
                <a:lnTo>
                  <a:pt x="0" y="6081499"/>
                </a:lnTo>
                <a:lnTo>
                  <a:pt x="0" y="0"/>
                </a:lnTo>
                <a:close/>
              </a:path>
            </a:pathLst>
          </a:custGeom>
          <a:blipFill>
            <a:blip r:embed="rId3"/>
            <a:stretch>
              <a:fillRect/>
            </a:stretch>
          </a:blipFill>
        </p:spPr>
      </p:sp>
      <p:sp>
        <p:nvSpPr>
          <p:cNvPr id="4" name="TextBox 4"/>
          <p:cNvSpPr txBox="1"/>
          <p:nvPr/>
        </p:nvSpPr>
        <p:spPr>
          <a:xfrm>
            <a:off x="4813082" y="26390"/>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5" name="TextBox 5"/>
          <p:cNvSpPr txBox="1"/>
          <p:nvPr/>
        </p:nvSpPr>
        <p:spPr>
          <a:xfrm>
            <a:off x="5799357" y="4060227"/>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LED BẬT BẰNG BLUETOOH</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434068" y="1446773"/>
            <a:ext cx="13196455" cy="8568657"/>
          </a:xfrm>
          <a:custGeom>
            <a:avLst/>
            <a:gdLst/>
            <a:ahLst/>
            <a:cxnLst/>
            <a:rect l="l" t="t" r="r" b="b"/>
            <a:pathLst>
              <a:path w="13196455" h="8568657">
                <a:moveTo>
                  <a:pt x="0" y="0"/>
                </a:moveTo>
                <a:lnTo>
                  <a:pt x="13196455" y="0"/>
                </a:lnTo>
                <a:lnTo>
                  <a:pt x="13196455" y="8568657"/>
                </a:lnTo>
                <a:lnTo>
                  <a:pt x="0" y="8568657"/>
                </a:lnTo>
                <a:lnTo>
                  <a:pt x="0" y="0"/>
                </a:lnTo>
                <a:close/>
              </a:path>
            </a:pathLst>
          </a:custGeom>
          <a:blipFill>
            <a:blip r:embed="rId2"/>
            <a:stretch>
              <a:fillRect/>
            </a:stretch>
          </a:blipFill>
        </p:spPr>
      </p:sp>
      <p:sp>
        <p:nvSpPr>
          <p:cNvPr id="3" name="Freeform 3"/>
          <p:cNvSpPr/>
          <p:nvPr/>
        </p:nvSpPr>
        <p:spPr>
          <a:xfrm>
            <a:off x="10749512" y="4354053"/>
            <a:ext cx="4881010" cy="5494623"/>
          </a:xfrm>
          <a:custGeom>
            <a:avLst/>
            <a:gdLst/>
            <a:ahLst/>
            <a:cxnLst/>
            <a:rect l="l" t="t" r="r" b="b"/>
            <a:pathLst>
              <a:path w="4881010" h="5494623">
                <a:moveTo>
                  <a:pt x="0" y="0"/>
                </a:moveTo>
                <a:lnTo>
                  <a:pt x="4881011" y="0"/>
                </a:lnTo>
                <a:lnTo>
                  <a:pt x="4881011" y="5494623"/>
                </a:lnTo>
                <a:lnTo>
                  <a:pt x="0" y="5494623"/>
                </a:lnTo>
                <a:lnTo>
                  <a:pt x="0" y="0"/>
                </a:lnTo>
                <a:close/>
              </a:path>
            </a:pathLst>
          </a:custGeom>
          <a:blipFill>
            <a:blip r:embed="rId3"/>
            <a:stretch>
              <a:fillRect/>
            </a:stretch>
          </a:blipFill>
        </p:spPr>
      </p:sp>
      <p:sp>
        <p:nvSpPr>
          <p:cNvPr id="4" name="TextBox 4"/>
          <p:cNvSpPr txBox="1"/>
          <p:nvPr/>
        </p:nvSpPr>
        <p:spPr>
          <a:xfrm>
            <a:off x="4813082" y="26390"/>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5" name="TextBox 5"/>
          <p:cNvSpPr txBox="1"/>
          <p:nvPr/>
        </p:nvSpPr>
        <p:spPr>
          <a:xfrm>
            <a:off x="5799357" y="4060227"/>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LED TẮT BẰNG BLUETOOH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225125" y="1477467"/>
            <a:ext cx="14117815" cy="7305969"/>
          </a:xfrm>
          <a:custGeom>
            <a:avLst/>
            <a:gdLst/>
            <a:ahLst/>
            <a:cxnLst/>
            <a:rect l="l" t="t" r="r" b="b"/>
            <a:pathLst>
              <a:path w="14117815" h="7305969">
                <a:moveTo>
                  <a:pt x="0" y="0"/>
                </a:moveTo>
                <a:lnTo>
                  <a:pt x="14117815" y="0"/>
                </a:lnTo>
                <a:lnTo>
                  <a:pt x="14117815" y="7305969"/>
                </a:lnTo>
                <a:lnTo>
                  <a:pt x="0" y="7305969"/>
                </a:lnTo>
                <a:lnTo>
                  <a:pt x="0" y="0"/>
                </a:lnTo>
                <a:close/>
              </a:path>
            </a:pathLst>
          </a:custGeom>
          <a:blipFill>
            <a:blip r:embed="rId2"/>
            <a:stretch>
              <a:fillRect/>
            </a:stretch>
          </a:blipFill>
        </p:spPr>
      </p:sp>
      <p:sp>
        <p:nvSpPr>
          <p:cNvPr id="3" name="TextBox 3"/>
          <p:cNvSpPr txBox="1"/>
          <p:nvPr/>
        </p:nvSpPr>
        <p:spPr>
          <a:xfrm>
            <a:off x="1914236" y="475158"/>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4" name="TextBox 4"/>
          <p:cNvSpPr txBox="1"/>
          <p:nvPr/>
        </p:nvSpPr>
        <p:spPr>
          <a:xfrm>
            <a:off x="5731415" y="9201150"/>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MÔ PHỎNG SERVOR ( CHẾ ĐỘ VÀO + THẺ HỢP LỆ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3" name="TextBox 3"/>
          <p:cNvSpPr txBox="1"/>
          <p:nvPr/>
        </p:nvSpPr>
        <p:spPr>
          <a:xfrm>
            <a:off x="1914236" y="475158"/>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4" name="TextBox 4"/>
          <p:cNvSpPr txBox="1"/>
          <p:nvPr/>
        </p:nvSpPr>
        <p:spPr>
          <a:xfrm>
            <a:off x="5731415" y="9201150"/>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MÔ PHỎNG SERVOR ( CHẾ ĐỘ VÀO + THẺ  KHÔNG HỢP LỆ )</a:t>
            </a:r>
          </a:p>
        </p:txBody>
      </p:sp>
      <p:pic>
        <p:nvPicPr>
          <p:cNvPr id="1026" name="Picture 2">
            <a:extLst>
              <a:ext uri="{FF2B5EF4-FFF2-40B4-BE49-F238E27FC236}">
                <a16:creationId xmlns:a16="http://schemas.microsoft.com/office/drawing/2014/main" id="{BAA1E33C-D624-EDA4-CCBD-616DE84F5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33500"/>
            <a:ext cx="14554200" cy="7543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321372" y="9692720"/>
            <a:ext cx="322573" cy="356121"/>
          </a:xfrm>
          <a:custGeom>
            <a:avLst/>
            <a:gdLst/>
            <a:ahLst/>
            <a:cxnLst/>
            <a:rect l="l" t="t" r="r" b="b"/>
            <a:pathLst>
              <a:path w="322573" h="356121">
                <a:moveTo>
                  <a:pt x="0" y="0"/>
                </a:moveTo>
                <a:lnTo>
                  <a:pt x="322574" y="0"/>
                </a:lnTo>
                <a:lnTo>
                  <a:pt x="322574"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857467" y="0"/>
            <a:ext cx="3430533" cy="10287000"/>
            <a:chOff x="0" y="0"/>
            <a:chExt cx="903515" cy="2709333"/>
          </a:xfrm>
        </p:grpSpPr>
        <p:sp>
          <p:nvSpPr>
            <p:cNvPr id="4" name="Freeform 4"/>
            <p:cNvSpPr/>
            <p:nvPr/>
          </p:nvSpPr>
          <p:spPr>
            <a:xfrm>
              <a:off x="0" y="0"/>
              <a:ext cx="903515"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sp>
        <p:sp>
          <p:nvSpPr>
            <p:cNvPr id="5" name="TextBox 5"/>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1335795" y="744911"/>
            <a:ext cx="6590412" cy="6010420"/>
            <a:chOff x="0" y="0"/>
            <a:chExt cx="1698281" cy="1120970"/>
          </a:xfrm>
        </p:grpSpPr>
        <p:sp>
          <p:nvSpPr>
            <p:cNvPr id="7" name="Freeform 7"/>
            <p:cNvSpPr/>
            <p:nvPr/>
          </p:nvSpPr>
          <p:spPr>
            <a:xfrm>
              <a:off x="0" y="0"/>
              <a:ext cx="1698281" cy="1120970"/>
            </a:xfrm>
            <a:custGeom>
              <a:avLst/>
              <a:gdLst/>
              <a:ahLst/>
              <a:cxnLst/>
              <a:rect l="l" t="t" r="r" b="b"/>
              <a:pathLst>
                <a:path w="1698281" h="1120970">
                  <a:moveTo>
                    <a:pt x="0" y="0"/>
                  </a:moveTo>
                  <a:lnTo>
                    <a:pt x="1698281" y="0"/>
                  </a:lnTo>
                  <a:lnTo>
                    <a:pt x="1698281" y="1120970"/>
                  </a:lnTo>
                  <a:lnTo>
                    <a:pt x="0" y="1120970"/>
                  </a:lnTo>
                  <a:close/>
                </a:path>
              </a:pathLst>
            </a:custGeom>
            <a:blipFill>
              <a:blip r:embed="rId4"/>
              <a:stretch>
                <a:fillRect l="-1167" r="-1167"/>
              </a:stretch>
            </a:blipFill>
          </p:spPr>
        </p:sp>
      </p:grpSp>
      <p:sp>
        <p:nvSpPr>
          <p:cNvPr id="8" name="TextBox 8"/>
          <p:cNvSpPr txBox="1"/>
          <p:nvPr/>
        </p:nvSpPr>
        <p:spPr>
          <a:xfrm>
            <a:off x="829575" y="9698514"/>
            <a:ext cx="1853676" cy="335008"/>
          </a:xfrm>
          <a:prstGeom prst="rect">
            <a:avLst/>
          </a:prstGeom>
        </p:spPr>
        <p:txBody>
          <a:bodyPr lIns="0" tIns="0" rIns="0" bIns="0" rtlCol="0" anchor="t">
            <a:spAutoFit/>
          </a:bodyPr>
          <a:lstStyle/>
          <a:p>
            <a:pPr marL="0" lvl="1" indent="0" algn="just">
              <a:lnSpc>
                <a:spcPts val="2547"/>
              </a:lnSpc>
            </a:pPr>
            <a:r>
              <a:rPr lang="en-US" sz="2196" b="1" spc="-65" dirty="0">
                <a:solidFill>
                  <a:srgbClr val="405D72"/>
                </a:solidFill>
                <a:latin typeface="Poppins Bold"/>
                <a:ea typeface="Poppins Bold"/>
                <a:cs typeface="Poppins Bold"/>
                <a:sym typeface="Poppins Bold"/>
              </a:rPr>
              <a:t>Smart Home</a:t>
            </a:r>
          </a:p>
        </p:txBody>
      </p:sp>
      <p:sp>
        <p:nvSpPr>
          <p:cNvPr id="9" name="TextBox 9"/>
          <p:cNvSpPr txBox="1"/>
          <p:nvPr/>
        </p:nvSpPr>
        <p:spPr>
          <a:xfrm>
            <a:off x="1184504" y="1120988"/>
            <a:ext cx="12664770" cy="863600"/>
          </a:xfrm>
          <a:prstGeom prst="rect">
            <a:avLst/>
          </a:prstGeom>
        </p:spPr>
        <p:txBody>
          <a:bodyPr lIns="0" tIns="0" rIns="0" bIns="0" rtlCol="0" anchor="t">
            <a:spAutoFit/>
          </a:bodyPr>
          <a:lstStyle/>
          <a:p>
            <a:pPr algn="l">
              <a:lnSpc>
                <a:spcPts val="7000"/>
              </a:lnSpc>
            </a:pPr>
            <a:r>
              <a:rPr lang="en-US" sz="5000">
                <a:solidFill>
                  <a:srgbClr val="405D72"/>
                </a:solidFill>
                <a:latin typeface="Anton"/>
                <a:ea typeface="Anton"/>
                <a:cs typeface="Anton"/>
                <a:sym typeface="Anton"/>
              </a:rPr>
              <a:t>1.2 GIỚI THIỆU ĐỀ TÀI</a:t>
            </a:r>
          </a:p>
        </p:txBody>
      </p:sp>
      <p:sp>
        <p:nvSpPr>
          <p:cNvPr id="10" name="TextBox 10"/>
          <p:cNvSpPr txBox="1"/>
          <p:nvPr/>
        </p:nvSpPr>
        <p:spPr>
          <a:xfrm>
            <a:off x="829575" y="2756098"/>
            <a:ext cx="10102741" cy="5668218"/>
          </a:xfrm>
          <a:prstGeom prst="rect">
            <a:avLst/>
          </a:prstGeom>
        </p:spPr>
        <p:txBody>
          <a:bodyPr lIns="0" tIns="0" rIns="0" bIns="0" rtlCol="0" anchor="t">
            <a:spAutoFit/>
          </a:bodyPr>
          <a:lstStyle/>
          <a:p>
            <a:pPr algn="just">
              <a:lnSpc>
                <a:spcPts val="3359"/>
              </a:lnSpc>
              <a:spcBef>
                <a:spcPct val="0"/>
              </a:spcBef>
            </a:pPr>
            <a:r>
              <a:rPr lang="en-US" sz="2896" b="1" spc="-86" dirty="0">
                <a:solidFill>
                  <a:srgbClr val="405D72"/>
                </a:solidFill>
                <a:latin typeface="Times New Roman Bold"/>
                <a:ea typeface="Times New Roman Bold"/>
                <a:cs typeface="Times New Roman Bold"/>
                <a:sym typeface="Times New Roman Bold"/>
              </a:rPr>
              <a:t>    </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Ngày</a:t>
            </a:r>
            <a:r>
              <a:rPr lang="en-US" sz="2896" spc="-86" dirty="0">
                <a:solidFill>
                  <a:srgbClr val="405D72"/>
                </a:solidFill>
                <a:latin typeface="Times New Roman"/>
                <a:ea typeface="Times New Roman"/>
                <a:cs typeface="Times New Roman"/>
                <a:sym typeface="Times New Roman"/>
              </a:rPr>
              <a:t> nay, </a:t>
            </a:r>
            <a:r>
              <a:rPr lang="en-US" sz="2896" spc="-86" dirty="0" err="1">
                <a:solidFill>
                  <a:srgbClr val="405D72"/>
                </a:solidFill>
                <a:latin typeface="Times New Roman"/>
                <a:ea typeface="Times New Roman"/>
                <a:cs typeface="Times New Roman"/>
                <a:sym typeface="Times New Roman"/>
              </a:rPr>
              <a:t>cùng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với</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sự</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phát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triển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của</a:t>
            </a:r>
            <a:r>
              <a:rPr lang="en-US" sz="2896" spc="-86" dirty="0">
                <a:solidFill>
                  <a:srgbClr val="405D72"/>
                </a:solidFill>
                <a:latin typeface="Times New Roman"/>
                <a:ea typeface="Times New Roman"/>
                <a:cs typeface="Times New Roman"/>
                <a:sym typeface="Times New Roman"/>
              </a:rPr>
              <a:t> khoa </a:t>
            </a:r>
            <a:r>
              <a:rPr lang="en-US" sz="2896" spc="-86" dirty="0" err="1">
                <a:solidFill>
                  <a:srgbClr val="405D72"/>
                </a:solidFill>
                <a:latin typeface="Times New Roman"/>
                <a:ea typeface="Times New Roman"/>
                <a:cs typeface="Times New Roman"/>
                <a:sym typeface="Times New Roman"/>
              </a:rPr>
              <a:t>học</a:t>
            </a:r>
            <a:r>
              <a:rPr lang="en-US" sz="2896" spc="-86" dirty="0">
                <a:solidFill>
                  <a:srgbClr val="405D72"/>
                </a:solidFill>
                <a:latin typeface="Times New Roman"/>
                <a:ea typeface="Times New Roman"/>
                <a:cs typeface="Times New Roman"/>
                <a:sym typeface="Times New Roman"/>
              </a:rPr>
              <a:t> – </a:t>
            </a:r>
            <a:r>
              <a:rPr lang="en-US" sz="2896" spc="-86" dirty="0" err="1">
                <a:solidFill>
                  <a:srgbClr val="405D72"/>
                </a:solidFill>
                <a:latin typeface="Times New Roman"/>
                <a:ea typeface="Times New Roman"/>
                <a:cs typeface="Times New Roman"/>
                <a:sym typeface="Times New Roman"/>
              </a:rPr>
              <a:t>công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nghệ</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nhu</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cầu</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tự</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động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hóa</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và</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điều</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khiển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thiết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bị</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được</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ứng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dụng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rộng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rãi</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Người</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dùng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mong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muốn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có</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thể</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điều</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khiển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các</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thiết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bị</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điện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một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cách</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thuận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tiện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linh</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hoạt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và</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nâng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cao</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mức</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độ</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tự</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động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hóa</a:t>
            </a:r>
            <a:r>
              <a:rPr lang="en-US" sz="2896" spc="-86" dirty="0">
                <a:solidFill>
                  <a:srgbClr val="405D72"/>
                </a:solidFill>
                <a:latin typeface="Times New Roman"/>
                <a:ea typeface="Times New Roman"/>
                <a:cs typeface="Times New Roman"/>
                <a:sym typeface="Times New Roman"/>
              </a:rPr>
              <a:t>, an </a:t>
            </a:r>
            <a:r>
              <a:rPr lang="en-US" sz="2896" spc="-86" dirty="0" err="1">
                <a:solidFill>
                  <a:srgbClr val="405D72"/>
                </a:solidFill>
                <a:latin typeface="Times New Roman"/>
                <a:ea typeface="Times New Roman"/>
                <a:cs typeface="Times New Roman"/>
                <a:sym typeface="Times New Roman"/>
              </a:rPr>
              <a:t>toàn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tiện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nghi</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và</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khả</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năng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quản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lý</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giám</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sát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các</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thiết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bị</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trong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đời</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sống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hiện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đại</a:t>
            </a:r>
            <a:r>
              <a:rPr lang="en-US" sz="2896" spc="-86" dirty="0">
                <a:solidFill>
                  <a:srgbClr val="405D72"/>
                </a:solidFill>
                <a:latin typeface="Times New Roman"/>
                <a:ea typeface="Times New Roman"/>
                <a:cs typeface="Times New Roman"/>
                <a:sym typeface="Times New Roman"/>
              </a:rPr>
              <a:t>. </a:t>
            </a:r>
          </a:p>
          <a:p>
            <a:pPr algn="just">
              <a:lnSpc>
                <a:spcPts val="3359"/>
              </a:lnSpc>
              <a:spcBef>
                <a:spcPct val="0"/>
              </a:spcBef>
            </a:pPr>
            <a:endParaRPr lang="en-US" sz="2896" spc="-86" dirty="0">
              <a:solidFill>
                <a:srgbClr val="405D72"/>
              </a:solidFill>
              <a:latin typeface="Times New Roman"/>
              <a:ea typeface="Times New Roman"/>
              <a:cs typeface="Times New Roman"/>
              <a:sym typeface="Times New Roman"/>
            </a:endParaRPr>
          </a:p>
          <a:p>
            <a:pPr algn="just">
              <a:lnSpc>
                <a:spcPts val="3359"/>
              </a:lnSpc>
              <a:spcBef>
                <a:spcPct val="0"/>
              </a:spcBef>
            </a:pP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Xuất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phát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từ</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nhu</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cầu</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đó</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đề</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tài</a:t>
            </a:r>
            <a:r>
              <a:rPr lang="en-US" sz="2896" spc="-86" dirty="0">
                <a:solidFill>
                  <a:srgbClr val="405D72"/>
                </a:solidFill>
                <a:latin typeface="Times New Roman"/>
                <a:ea typeface="Times New Roman"/>
                <a:cs typeface="Times New Roman"/>
                <a:sym typeface="Times New Roman"/>
              </a:rPr>
              <a:t> </a:t>
            </a:r>
            <a:r>
              <a:rPr lang="en-US" sz="2896" b="1" spc="-86" dirty="0">
                <a:solidFill>
                  <a:srgbClr val="405D72"/>
                </a:solidFill>
                <a:latin typeface="Times New Roman Bold"/>
                <a:ea typeface="Times New Roman Bold"/>
                <a:cs typeface="Times New Roman Bold"/>
                <a:sym typeface="Times New Roman Bold"/>
              </a:rPr>
              <a:t>“</a:t>
            </a:r>
            <a:r>
              <a:rPr lang="en-US" sz="2896" b="1" spc="-86" dirty="0" err="1">
                <a:solidFill>
                  <a:srgbClr val="405D72"/>
                </a:solidFill>
                <a:latin typeface="Times New Roman Bold"/>
                <a:ea typeface="Times New Roman Bold"/>
                <a:cs typeface="Times New Roman Bold"/>
                <a:sym typeface="Times New Roman Bold"/>
              </a:rPr>
              <a:t>Xây</a:t>
            </a:r>
            <a:r>
              <a:rPr lang="en-US" sz="2896" b="1" spc="-86" dirty="0">
                <a:solidFill>
                  <a:srgbClr val="405D72"/>
                </a:solidFill>
                <a:latin typeface="Times New Roman Bold"/>
                <a:ea typeface="Times New Roman Bold"/>
                <a:cs typeface="Times New Roman Bold"/>
                <a:sym typeface="Times New Roman Bold"/>
              </a:rPr>
              <a:t> </a:t>
            </a:r>
            <a:r>
              <a:rPr lang="en-US" sz="2896" b="1" spc="-86" dirty="0" err="1">
                <a:solidFill>
                  <a:srgbClr val="405D72"/>
                </a:solidFill>
                <a:latin typeface="Times New Roman Bold"/>
                <a:ea typeface="Times New Roman Bold"/>
                <a:cs typeface="Times New Roman Bold"/>
                <a:sym typeface="Times New Roman Bold"/>
              </a:rPr>
              <a:t>dựng</a:t>
            </a:r>
            <a:r>
              <a:rPr lang="en-US" sz="2896" b="1" spc="-86" dirty="0">
                <a:solidFill>
                  <a:srgbClr val="405D72"/>
                </a:solidFill>
                <a:latin typeface="Times New Roman Bold"/>
                <a:ea typeface="Times New Roman Bold"/>
                <a:cs typeface="Times New Roman Bold"/>
                <a:sym typeface="Times New Roman Bold"/>
              </a:rPr>
              <a:t> </a:t>
            </a:r>
            <a:r>
              <a:rPr lang="en-US" sz="2896" b="1" spc="-86" dirty="0" err="1">
                <a:solidFill>
                  <a:srgbClr val="405D72"/>
                </a:solidFill>
                <a:latin typeface="Times New Roman Bold"/>
                <a:ea typeface="Times New Roman Bold"/>
                <a:cs typeface="Times New Roman Bold"/>
                <a:sym typeface="Times New Roman Bold"/>
              </a:rPr>
              <a:t>hệ</a:t>
            </a:r>
            <a:r>
              <a:rPr lang="en-US" sz="2896" b="1" spc="-86" dirty="0">
                <a:solidFill>
                  <a:srgbClr val="405D72"/>
                </a:solidFill>
                <a:latin typeface="Times New Roman Bold"/>
                <a:ea typeface="Times New Roman Bold"/>
                <a:cs typeface="Times New Roman Bold"/>
                <a:sym typeface="Times New Roman Bold"/>
              </a:rPr>
              <a:t> </a:t>
            </a:r>
            <a:r>
              <a:rPr lang="en-US" sz="2896" b="1" spc="-86" dirty="0" err="1">
                <a:solidFill>
                  <a:srgbClr val="405D72"/>
                </a:solidFill>
                <a:latin typeface="Times New Roman Bold"/>
                <a:ea typeface="Times New Roman Bold"/>
                <a:cs typeface="Times New Roman Bold"/>
                <a:sym typeface="Times New Roman Bold"/>
              </a:rPr>
              <a:t>thống</a:t>
            </a:r>
            <a:r>
              <a:rPr lang="en-US" sz="2896" b="1" spc="-86" dirty="0">
                <a:solidFill>
                  <a:srgbClr val="405D72"/>
                </a:solidFill>
                <a:latin typeface="Times New Roman Bold"/>
                <a:ea typeface="Times New Roman Bold"/>
                <a:cs typeface="Times New Roman Bold"/>
                <a:sym typeface="Times New Roman Bold"/>
              </a:rPr>
              <a:t> Smart Home ”</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với</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các</a:t>
            </a:r>
            <a:r>
              <a:rPr lang="en-US" sz="2896" spc="-86" dirty="0">
                <a:solidFill>
                  <a:srgbClr val="405D72"/>
                </a:solidFill>
                <a:latin typeface="Times New Roman"/>
                <a:ea typeface="Times New Roman"/>
                <a:cs typeface="Times New Roman"/>
                <a:sym typeface="Times New Roman"/>
              </a:rPr>
              <a:t> vi </a:t>
            </a:r>
            <a:r>
              <a:rPr lang="en-US" sz="2896" spc="-86" dirty="0" err="1">
                <a:solidFill>
                  <a:srgbClr val="405D72"/>
                </a:solidFill>
                <a:latin typeface="Times New Roman"/>
                <a:ea typeface="Times New Roman"/>
                <a:cs typeface="Times New Roman"/>
                <a:sym typeface="Times New Roman"/>
              </a:rPr>
              <a:t>mạch</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cơ</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bản</a:t>
            </a:r>
            <a:r>
              <a:rPr lang="en-US" sz="2896" spc="-86" dirty="0">
                <a:solidFill>
                  <a:srgbClr val="405D72"/>
                </a:solidFill>
                <a:latin typeface="Times New Roman"/>
                <a:ea typeface="Times New Roman"/>
                <a:cs typeface="Times New Roman"/>
                <a:sym typeface="Times New Roman"/>
              </a:rPr>
              <a:t> </a:t>
            </a:r>
            <a:r>
              <a:rPr lang="en-US" sz="2896" b="1" spc="-86" dirty="0" err="1">
                <a:solidFill>
                  <a:srgbClr val="405D72"/>
                </a:solidFill>
                <a:latin typeface="Times New Roman Bold"/>
                <a:ea typeface="Times New Roman Bold"/>
                <a:cs typeface="Times New Roman Bold"/>
                <a:sym typeface="Times New Roman Bold"/>
              </a:rPr>
              <a:t>Ardunio</a:t>
            </a:r>
            <a:r>
              <a:rPr lang="en-US" sz="2896" spc="-86" dirty="0">
                <a:solidFill>
                  <a:srgbClr val="405D72"/>
                </a:solidFill>
                <a:latin typeface="Times New Roman"/>
                <a:ea typeface="Times New Roman"/>
                <a:cs typeface="Times New Roman"/>
                <a:sym typeface="Times New Roman"/>
              </a:rPr>
              <a:t> ,</a:t>
            </a:r>
            <a:r>
              <a:rPr lang="en-US" sz="2896" b="1" spc="-86" dirty="0">
                <a:solidFill>
                  <a:srgbClr val="405D72"/>
                </a:solidFill>
                <a:latin typeface="Times New Roman Bold"/>
                <a:ea typeface="Times New Roman Bold"/>
                <a:cs typeface="Times New Roman Bold"/>
                <a:sym typeface="Times New Roman Bold"/>
              </a:rPr>
              <a:t>Esp2</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và</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tích</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hợp</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cảm</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biến</a:t>
            </a:r>
            <a:r>
              <a:rPr lang="en-US" sz="2896" spc="-86" dirty="0">
                <a:solidFill>
                  <a:srgbClr val="405D72"/>
                </a:solidFill>
                <a:latin typeface="Times New Roman"/>
                <a:ea typeface="Times New Roman"/>
                <a:cs typeface="Times New Roman"/>
                <a:sym typeface="Times New Roman"/>
              </a:rPr>
              <a:t> </a:t>
            </a:r>
            <a:r>
              <a:rPr lang="en-US" sz="2896" b="1" spc="-86" dirty="0">
                <a:solidFill>
                  <a:srgbClr val="405D72"/>
                </a:solidFill>
                <a:latin typeface="Times New Roman Bold"/>
                <a:ea typeface="Times New Roman Bold"/>
                <a:cs typeface="Times New Roman Bold"/>
                <a:sym typeface="Times New Roman Bold"/>
              </a:rPr>
              <a:t>PIR</a:t>
            </a:r>
            <a:r>
              <a:rPr lang="en-US" sz="2896" spc="-86" dirty="0">
                <a:solidFill>
                  <a:srgbClr val="405D72"/>
                </a:solidFill>
                <a:latin typeface="Times New Roman"/>
                <a:ea typeface="Times New Roman"/>
                <a:cs typeface="Times New Roman"/>
                <a:sym typeface="Times New Roman"/>
              </a:rPr>
              <a:t>, </a:t>
            </a:r>
            <a:r>
              <a:rPr lang="en-US" sz="2896" b="1" spc="-86" dirty="0">
                <a:solidFill>
                  <a:srgbClr val="405D72"/>
                </a:solidFill>
                <a:latin typeface="Times New Roman Bold"/>
                <a:ea typeface="Times New Roman Bold"/>
                <a:cs typeface="Times New Roman Bold"/>
                <a:sym typeface="Times New Roman Bold"/>
              </a:rPr>
              <a:t>RFID,DHT11,SMS</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và</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điều</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khiển</a:t>
            </a:r>
            <a:r>
              <a:rPr lang="en-US" sz="2896" spc="-86" dirty="0">
                <a:solidFill>
                  <a:srgbClr val="405D72"/>
                </a:solidFill>
                <a:latin typeface="Times New Roman"/>
                <a:ea typeface="Times New Roman"/>
                <a:cs typeface="Times New Roman"/>
                <a:sym typeface="Times New Roman"/>
              </a:rPr>
              <a:t> </a:t>
            </a:r>
            <a:r>
              <a:rPr lang="en-US" sz="2896" b="1" spc="-86" dirty="0">
                <a:solidFill>
                  <a:srgbClr val="405D72"/>
                </a:solidFill>
                <a:latin typeface="Times New Roman Bold"/>
                <a:ea typeface="Times New Roman Bold"/>
                <a:cs typeface="Times New Roman Bold"/>
                <a:sym typeface="Times New Roman Bold"/>
              </a:rPr>
              <a:t>Bluetooth</a:t>
            </a:r>
            <a:r>
              <a:rPr lang="en-US" sz="2896" spc="-86" dirty="0">
                <a:solidFill>
                  <a:srgbClr val="405D72"/>
                </a:solidFill>
                <a:latin typeface="Times New Roman"/>
                <a:ea typeface="Times New Roman"/>
                <a:cs typeface="Times New Roman"/>
                <a:sym typeface="Times New Roman"/>
              </a:rPr>
              <a:t> +</a:t>
            </a:r>
            <a:r>
              <a:rPr lang="en-US" sz="2896" b="1" spc="-86" dirty="0" err="1">
                <a:solidFill>
                  <a:srgbClr val="405D72"/>
                </a:solidFill>
                <a:latin typeface="Times New Roman Bold"/>
                <a:ea typeface="Times New Roman Bold"/>
                <a:cs typeface="Times New Roman Bold"/>
                <a:sym typeface="Times New Roman Bold"/>
              </a:rPr>
              <a:t>Wifi</a:t>
            </a:r>
            <a:r>
              <a:rPr lang="en-US" sz="2896" spc="-86" dirty="0">
                <a:solidFill>
                  <a:srgbClr val="405D72"/>
                </a:solidFill>
                <a:latin typeface="Times New Roman"/>
                <a:ea typeface="Times New Roman"/>
                <a:cs typeface="Times New Roman"/>
                <a:sym typeface="Times New Roman"/>
              </a:rPr>
              <a:t>+ </a:t>
            </a:r>
            <a:r>
              <a:rPr lang="en-US" sz="2896" b="1" spc="-86" dirty="0">
                <a:solidFill>
                  <a:srgbClr val="405D72"/>
                </a:solidFill>
                <a:latin typeface="Times New Roman Bold"/>
                <a:ea typeface="Times New Roman Bold"/>
                <a:cs typeface="Times New Roman Bold"/>
                <a:sym typeface="Times New Roman Bold"/>
              </a:rPr>
              <a:t>Voice</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được</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thực</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hiện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nhằm</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xây</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dựng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một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mô</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hình</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nhà</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thông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minh</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cơ</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bản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cho</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phép</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nhận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diện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người</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dùng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mở</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cửa</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tự</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động</a:t>
            </a:r>
            <a:r>
              <a:rPr lang="en-US" sz="2896" spc="-86" dirty="0">
                <a:solidFill>
                  <a:srgbClr val="405D72"/>
                </a:solidFill>
                <a:latin typeface="Times New Roman"/>
                <a:ea typeface="Times New Roman"/>
                <a:cs typeface="Times New Roman"/>
                <a:sym typeface="Times New Roman"/>
              </a:rPr>
              <a:t> , </a:t>
            </a:r>
            <a:r>
              <a:rPr lang="en-US" sz="2896" spc="-86" dirty="0" err="1">
                <a:solidFill>
                  <a:srgbClr val="405D72"/>
                </a:solidFill>
                <a:latin typeface="Times New Roman"/>
                <a:ea typeface="Times New Roman"/>
                <a:cs typeface="Times New Roman"/>
                <a:sym typeface="Times New Roman"/>
              </a:rPr>
              <a:t>hiển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thị</a:t>
            </a:r>
            <a:r>
              <a:rPr lang="en-US" sz="2896" spc="-86" dirty="0">
                <a:solidFill>
                  <a:srgbClr val="405D72"/>
                </a:solidFill>
                <a:latin typeface="Times New Roman"/>
                <a:ea typeface="Times New Roman"/>
                <a:cs typeface="Times New Roman"/>
                <a:sym typeface="Times New Roman"/>
              </a:rPr>
              <a:t>  </a:t>
            </a:r>
            <a:r>
              <a:rPr lang="en-US" sz="2896" b="1" spc="-86" dirty="0">
                <a:solidFill>
                  <a:srgbClr val="405D72"/>
                </a:solidFill>
                <a:latin typeface="Times New Roman"/>
                <a:ea typeface="Times New Roman"/>
                <a:cs typeface="Times New Roman"/>
                <a:sym typeface="Times New Roman"/>
              </a:rPr>
              <a:t>LCD</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ghi</a:t>
            </a:r>
            <a:r>
              <a:rPr lang="en-US" sz="2896" spc="-86" dirty="0">
                <a:solidFill>
                  <a:srgbClr val="405D72"/>
                </a:solidFill>
                <a:latin typeface="Times New Roman"/>
                <a:ea typeface="Times New Roman"/>
                <a:cs typeface="Times New Roman"/>
                <a:sym typeface="Times New Roman"/>
              </a:rPr>
              <a:t> log, </a:t>
            </a:r>
            <a:r>
              <a:rPr lang="en-US" sz="2896" spc="-86" dirty="0" err="1">
                <a:solidFill>
                  <a:srgbClr val="405D72"/>
                </a:solidFill>
                <a:latin typeface="Times New Roman"/>
                <a:ea typeface="Times New Roman"/>
                <a:cs typeface="Times New Roman"/>
                <a:sym typeface="Times New Roman"/>
              </a:rPr>
              <a:t>trạng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thái</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vào</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ra</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lên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vào</a:t>
            </a:r>
            <a:r>
              <a:rPr lang="en-US" sz="2896" spc="-86" dirty="0">
                <a:solidFill>
                  <a:srgbClr val="405D72"/>
                </a:solidFill>
                <a:latin typeface="Times New Roman"/>
                <a:ea typeface="Times New Roman"/>
                <a:cs typeface="Times New Roman"/>
                <a:sym typeface="Times New Roman"/>
              </a:rPr>
              <a:t> </a:t>
            </a:r>
            <a:r>
              <a:rPr lang="en-US" sz="2896" b="1" spc="-86" dirty="0">
                <a:solidFill>
                  <a:srgbClr val="405D72"/>
                </a:solidFill>
                <a:latin typeface="Times New Roman"/>
                <a:ea typeface="Times New Roman"/>
                <a:cs typeface="Times New Roman"/>
                <a:sym typeface="Times New Roman"/>
              </a:rPr>
              <a:t>CSDL (</a:t>
            </a:r>
            <a:r>
              <a:rPr lang="en-US" sz="2896" b="1" spc="-86" dirty="0" err="1">
                <a:solidFill>
                  <a:srgbClr val="405D72"/>
                </a:solidFill>
                <a:latin typeface="Times New Roman"/>
                <a:ea typeface="Times New Roman"/>
                <a:cs typeface="Times New Roman"/>
                <a:sym typeface="Times New Roman"/>
              </a:rPr>
              <a:t>ggsheet</a:t>
            </a:r>
            <a:r>
              <a:rPr lang="en-US" sz="2896" b="1"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phát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hiện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sự</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hiện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diện</a:t>
            </a:r>
            <a:r>
              <a:rPr lang="en-US" sz="2896" spc="-86" dirty="0">
                <a:solidFill>
                  <a:srgbClr val="405D72"/>
                </a:solidFill>
                <a:latin typeface="Times New Roman"/>
                <a:ea typeface="Times New Roman"/>
                <a:cs typeface="Times New Roman"/>
                <a:sym typeface="Times New Roman"/>
              </a:rPr>
              <a:t> - </a:t>
            </a:r>
            <a:r>
              <a:rPr lang="en-US" sz="2896" spc="-86" dirty="0" err="1">
                <a:solidFill>
                  <a:srgbClr val="405D72"/>
                </a:solidFill>
                <a:latin typeface="Times New Roman"/>
                <a:ea typeface="Times New Roman"/>
                <a:cs typeface="Times New Roman"/>
                <a:sym typeface="Times New Roman"/>
              </a:rPr>
              <a:t>cảnh</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báo</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và</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điều</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khiển</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thiết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bị</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trong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nhà</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thông</a:t>
            </a:r>
            <a:r>
              <a:rPr lang="en-US" sz="2896" spc="-86" dirty="0">
                <a:solidFill>
                  <a:srgbClr val="405D72"/>
                </a:solidFill>
                <a:latin typeface="Times New Roman"/>
                <a:ea typeface="Times New Roman"/>
                <a:cs typeface="Times New Roman"/>
                <a:sym typeface="Times New Roman"/>
              </a:rPr>
              <a:t> qua </a:t>
            </a:r>
            <a:r>
              <a:rPr lang="en-US" sz="2896" spc="-86" dirty="0" err="1">
                <a:solidFill>
                  <a:srgbClr val="405D72"/>
                </a:solidFill>
                <a:latin typeface="Times New Roman"/>
                <a:ea typeface="Times New Roman"/>
                <a:cs typeface="Times New Roman"/>
                <a:sym typeface="Times New Roman"/>
              </a:rPr>
              <a:t>kết</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nối</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không</a:t>
            </a:r>
            <a:r>
              <a:rPr lang="en-US" sz="2896" spc="-86" dirty="0">
                <a:solidFill>
                  <a:srgbClr val="405D72"/>
                </a:solidFill>
                <a:latin typeface="Times New Roman"/>
                <a:ea typeface="Times New Roman"/>
                <a:cs typeface="Times New Roman"/>
                <a:sym typeface="Times New Roman"/>
              </a:rPr>
              <a:t> </a:t>
            </a:r>
            <a:r>
              <a:rPr lang="en-US" sz="2896" spc="-86" dirty="0" err="1">
                <a:solidFill>
                  <a:srgbClr val="405D72"/>
                </a:solidFill>
                <a:latin typeface="Times New Roman"/>
                <a:ea typeface="Times New Roman"/>
                <a:cs typeface="Times New Roman"/>
                <a:sym typeface="Times New Roman"/>
              </a:rPr>
              <a:t>dây</a:t>
            </a:r>
            <a:r>
              <a:rPr lang="en-US" sz="2896" spc="-86" dirty="0">
                <a:solidFill>
                  <a:srgbClr val="405D72"/>
                </a:solidFill>
                <a:latin typeface="Times New Roman"/>
                <a:ea typeface="Times New Roman"/>
                <a:cs typeface="Times New Roman"/>
                <a:sym typeface="Times New Roman"/>
              </a:rPr>
              <a:t>....</a:t>
            </a:r>
          </a:p>
        </p:txBody>
      </p:sp>
      <p:pic>
        <p:nvPicPr>
          <p:cNvPr id="11" name="Picture 10">
            <a:extLst>
              <a:ext uri="{FF2B5EF4-FFF2-40B4-BE49-F238E27FC236}">
                <a16:creationId xmlns:a16="http://schemas.microsoft.com/office/drawing/2014/main" id="{C5342206-8CD2-8CF4-D81D-06E8CDC98525}"/>
              </a:ext>
            </a:extLst>
          </p:cNvPr>
          <p:cNvPicPr>
            <a:picLocks noChangeAspect="1"/>
          </p:cNvPicPr>
          <p:nvPr/>
        </p:nvPicPr>
        <p:blipFill>
          <a:blip r:embed="rId5"/>
          <a:stretch>
            <a:fillRect/>
          </a:stretch>
        </p:blipFill>
        <p:spPr>
          <a:xfrm>
            <a:off x="14453988" y="6819900"/>
            <a:ext cx="3949700" cy="2184400"/>
          </a:xfrm>
          <a:prstGeom prst="rect">
            <a:avLst/>
          </a:prstGeom>
        </p:spPr>
      </p:pic>
      <p:pic>
        <p:nvPicPr>
          <p:cNvPr id="12" name="Picture 11">
            <a:extLst>
              <a:ext uri="{FF2B5EF4-FFF2-40B4-BE49-F238E27FC236}">
                <a16:creationId xmlns:a16="http://schemas.microsoft.com/office/drawing/2014/main" id="{75B3D1DA-0AA8-7148-F2EC-50D21E676F52}"/>
              </a:ext>
            </a:extLst>
          </p:cNvPr>
          <p:cNvPicPr>
            <a:picLocks noChangeAspect="1"/>
          </p:cNvPicPr>
          <p:nvPr/>
        </p:nvPicPr>
        <p:blipFill>
          <a:blip r:embed="rId6"/>
          <a:stretch>
            <a:fillRect/>
          </a:stretch>
        </p:blipFill>
        <p:spPr>
          <a:xfrm>
            <a:off x="11225194" y="6848879"/>
            <a:ext cx="3430533" cy="2163507"/>
          </a:xfrm>
          <a:prstGeom prst="rect">
            <a:avLst/>
          </a:prstGeom>
        </p:spPr>
      </p:pic>
      <p:pic>
        <p:nvPicPr>
          <p:cNvPr id="13" name="Picture 12">
            <a:extLst>
              <a:ext uri="{FF2B5EF4-FFF2-40B4-BE49-F238E27FC236}">
                <a16:creationId xmlns:a16="http://schemas.microsoft.com/office/drawing/2014/main" id="{6140376E-E5C4-7255-7B8E-8EAEC77529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10843" y="122740"/>
            <a:ext cx="7693247" cy="66307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2714125" y="864050"/>
            <a:ext cx="13357988" cy="8762725"/>
          </a:xfrm>
          <a:custGeom>
            <a:avLst/>
            <a:gdLst/>
            <a:ahLst/>
            <a:cxnLst/>
            <a:rect l="l" t="t" r="r" b="b"/>
            <a:pathLst>
              <a:path w="13357988" h="8762725">
                <a:moveTo>
                  <a:pt x="0" y="0"/>
                </a:moveTo>
                <a:lnTo>
                  <a:pt x="13357989" y="0"/>
                </a:lnTo>
                <a:lnTo>
                  <a:pt x="13357989" y="8762725"/>
                </a:lnTo>
                <a:lnTo>
                  <a:pt x="0" y="8762725"/>
                </a:lnTo>
                <a:lnTo>
                  <a:pt x="0" y="0"/>
                </a:lnTo>
                <a:close/>
              </a:path>
            </a:pathLst>
          </a:custGeom>
          <a:blipFill>
            <a:blip r:embed="rId2"/>
            <a:stretch>
              <a:fillRect t="-2326"/>
            </a:stretch>
          </a:blipFill>
        </p:spPr>
      </p:sp>
      <p:sp>
        <p:nvSpPr>
          <p:cNvPr id="3" name="TextBox 3"/>
          <p:cNvSpPr txBox="1"/>
          <p:nvPr/>
        </p:nvSpPr>
        <p:spPr>
          <a:xfrm>
            <a:off x="4813082" y="26390"/>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4" name="TextBox 4"/>
          <p:cNvSpPr txBox="1"/>
          <p:nvPr/>
        </p:nvSpPr>
        <p:spPr>
          <a:xfrm>
            <a:off x="8947323" y="7706432"/>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MÔ PHỎNG SERVOR ( CHẾ ĐỘ RA  + THẺ HỢP LỆ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3776681" y="1834346"/>
            <a:ext cx="10019685" cy="11795318"/>
          </a:xfrm>
          <a:custGeom>
            <a:avLst/>
            <a:gdLst/>
            <a:ahLst/>
            <a:cxnLst/>
            <a:rect l="l" t="t" r="r" b="b"/>
            <a:pathLst>
              <a:path w="10019685" h="11795318">
                <a:moveTo>
                  <a:pt x="0" y="0"/>
                </a:moveTo>
                <a:lnTo>
                  <a:pt x="10019685" y="0"/>
                </a:lnTo>
                <a:lnTo>
                  <a:pt x="10019685" y="11795318"/>
                </a:lnTo>
                <a:lnTo>
                  <a:pt x="0" y="11795318"/>
                </a:lnTo>
                <a:lnTo>
                  <a:pt x="0" y="0"/>
                </a:lnTo>
                <a:close/>
              </a:path>
            </a:pathLst>
          </a:custGeom>
          <a:blipFill>
            <a:blip r:embed="rId2"/>
            <a:stretch>
              <a:fillRect r="-2628"/>
            </a:stretch>
          </a:blipFill>
        </p:spPr>
      </p:sp>
      <p:sp>
        <p:nvSpPr>
          <p:cNvPr id="3" name="TextBox 3"/>
          <p:cNvSpPr txBox="1"/>
          <p:nvPr/>
        </p:nvSpPr>
        <p:spPr>
          <a:xfrm>
            <a:off x="4813082" y="26390"/>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4" name="TextBox 4"/>
          <p:cNvSpPr txBox="1"/>
          <p:nvPr/>
        </p:nvSpPr>
        <p:spPr>
          <a:xfrm>
            <a:off x="8517026" y="4612997"/>
            <a:ext cx="11686415" cy="53050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DANH SÁCH SINH VIÊN ĐÃ CÓ TRONG DANH SÁCH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9144000" y="404601"/>
            <a:ext cx="8476319" cy="13322309"/>
          </a:xfrm>
          <a:custGeom>
            <a:avLst/>
            <a:gdLst/>
            <a:ahLst/>
            <a:cxnLst/>
            <a:rect l="l" t="t" r="r" b="b"/>
            <a:pathLst>
              <a:path w="8476319" h="13322309">
                <a:moveTo>
                  <a:pt x="0" y="0"/>
                </a:moveTo>
                <a:lnTo>
                  <a:pt x="8476319" y="0"/>
                </a:lnTo>
                <a:lnTo>
                  <a:pt x="8476319" y="13322309"/>
                </a:lnTo>
                <a:lnTo>
                  <a:pt x="0" y="13322309"/>
                </a:lnTo>
                <a:lnTo>
                  <a:pt x="0" y="0"/>
                </a:lnTo>
                <a:close/>
              </a:path>
            </a:pathLst>
          </a:custGeom>
          <a:blipFill>
            <a:blip r:embed="rId2"/>
            <a:stretch>
              <a:fillRect/>
            </a:stretch>
          </a:blipFill>
        </p:spPr>
      </p:sp>
      <p:sp>
        <p:nvSpPr>
          <p:cNvPr id="3" name="TextBox 3"/>
          <p:cNvSpPr txBox="1"/>
          <p:nvPr/>
        </p:nvSpPr>
        <p:spPr>
          <a:xfrm>
            <a:off x="667681" y="26390"/>
            <a:ext cx="11686415" cy="1002310"/>
          </a:xfrm>
          <a:prstGeom prst="rect">
            <a:avLst/>
          </a:prstGeom>
        </p:spPr>
        <p:txBody>
          <a:bodyPr lIns="0" tIns="0" rIns="0" bIns="0" rtlCol="0" anchor="t">
            <a:spAutoFit/>
          </a:bodyPr>
          <a:lstStyle/>
          <a:p>
            <a:pPr algn="l">
              <a:lnSpc>
                <a:spcPts val="8279"/>
              </a:lnSpc>
            </a:pPr>
            <a:r>
              <a:rPr lang="en-US" sz="5913">
                <a:solidFill>
                  <a:srgbClr val="405D72"/>
                </a:solidFill>
                <a:latin typeface="Anton"/>
                <a:ea typeface="Anton"/>
                <a:cs typeface="Anton"/>
                <a:sym typeface="Anton"/>
              </a:rPr>
              <a:t>4.  MINH HỌA VÀ MÔ PHỎNG </a:t>
            </a:r>
          </a:p>
        </p:txBody>
      </p:sp>
      <p:sp>
        <p:nvSpPr>
          <p:cNvPr id="4" name="TextBox 4"/>
          <p:cNvSpPr txBox="1"/>
          <p:nvPr/>
        </p:nvSpPr>
        <p:spPr>
          <a:xfrm>
            <a:off x="1028700" y="5086350"/>
            <a:ext cx="11686415" cy="1082953"/>
          </a:xfrm>
          <a:prstGeom prst="rect">
            <a:avLst/>
          </a:prstGeom>
        </p:spPr>
        <p:txBody>
          <a:bodyPr lIns="0" tIns="0" rIns="0" bIns="0" rtlCol="0" anchor="t">
            <a:spAutoFit/>
          </a:bodyPr>
          <a:lstStyle/>
          <a:p>
            <a:pPr algn="l">
              <a:lnSpc>
                <a:spcPts val="4359"/>
              </a:lnSpc>
            </a:pPr>
            <a:r>
              <a:rPr lang="en-US" sz="3114">
                <a:solidFill>
                  <a:srgbClr val="545454"/>
                </a:solidFill>
                <a:latin typeface="Anton"/>
                <a:ea typeface="Anton"/>
                <a:cs typeface="Anton"/>
                <a:sym typeface="Anton"/>
              </a:rPr>
              <a:t>      DANH SÁCH  HỌ TÊN SINH VIÊN  VÀ </a:t>
            </a:r>
          </a:p>
          <a:p>
            <a:pPr algn="l">
              <a:lnSpc>
                <a:spcPts val="4359"/>
              </a:lnSpc>
            </a:pPr>
            <a:r>
              <a:rPr lang="en-US" sz="3114">
                <a:solidFill>
                  <a:srgbClr val="545454"/>
                </a:solidFill>
                <a:latin typeface="Anton"/>
                <a:ea typeface="Anton"/>
                <a:cs typeface="Anton"/>
                <a:sym typeface="Anton"/>
              </a:rPr>
              <a:t>TRẠNG THÁI RA VÀO CŨNG NHƯ NGÀY GIỜ.    ----&gt;&gt;&gt;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56EF3-F372-B7B1-FEA2-ADC08DED8CF0}"/>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6DDDA2CF-7549-5657-C84D-D3D4CC53BBE4}"/>
              </a:ext>
            </a:extLst>
          </p:cNvPr>
          <p:cNvSpPr txBox="1"/>
          <p:nvPr/>
        </p:nvSpPr>
        <p:spPr>
          <a:xfrm>
            <a:off x="685800" y="467498"/>
            <a:ext cx="11686415" cy="1002310"/>
          </a:xfrm>
          <a:prstGeom prst="rect">
            <a:avLst/>
          </a:prstGeom>
        </p:spPr>
        <p:txBody>
          <a:bodyPr lIns="0" tIns="0" rIns="0" bIns="0" rtlCol="0" anchor="t">
            <a:spAutoFit/>
          </a:bodyPr>
          <a:lstStyle/>
          <a:p>
            <a:pPr algn="l">
              <a:lnSpc>
                <a:spcPts val="8279"/>
              </a:lnSpc>
            </a:pPr>
            <a:r>
              <a:rPr lang="en-US" sz="5913" dirty="0">
                <a:solidFill>
                  <a:srgbClr val="405D72"/>
                </a:solidFill>
                <a:latin typeface="Anton"/>
                <a:ea typeface="Anton"/>
                <a:cs typeface="Anton"/>
                <a:sym typeface="Anton"/>
              </a:rPr>
              <a:t>5.  Demo </a:t>
            </a:r>
            <a:r>
              <a:rPr lang="en-US" sz="5913" dirty="0" err="1">
                <a:solidFill>
                  <a:srgbClr val="405D72"/>
                </a:solidFill>
                <a:latin typeface="Anton"/>
                <a:ea typeface="Anton"/>
                <a:cs typeface="Anton"/>
                <a:sym typeface="Anton"/>
              </a:rPr>
              <a:t>sản</a:t>
            </a:r>
            <a:r>
              <a:rPr lang="en-US" sz="5913" dirty="0">
                <a:solidFill>
                  <a:srgbClr val="405D72"/>
                </a:solidFill>
                <a:latin typeface="Anton"/>
                <a:ea typeface="Anton"/>
                <a:cs typeface="Anton"/>
                <a:sym typeface="Anton"/>
              </a:rPr>
              <a:t> </a:t>
            </a:r>
            <a:r>
              <a:rPr lang="en-US" sz="5913" dirty="0" err="1">
                <a:solidFill>
                  <a:srgbClr val="405D72"/>
                </a:solidFill>
                <a:latin typeface="Anton"/>
                <a:ea typeface="Anton"/>
                <a:cs typeface="Anton"/>
                <a:sym typeface="Anton"/>
              </a:rPr>
              <a:t>phẩm</a:t>
            </a:r>
            <a:r>
              <a:rPr lang="en-US" sz="5913" dirty="0">
                <a:solidFill>
                  <a:srgbClr val="405D72"/>
                </a:solidFill>
                <a:latin typeface="Anton"/>
                <a:ea typeface="Anton"/>
                <a:cs typeface="Anton"/>
                <a:sym typeface="Anton"/>
              </a:rPr>
              <a:t> </a:t>
            </a:r>
            <a:r>
              <a:rPr lang="en-US" sz="5913" dirty="0" err="1">
                <a:solidFill>
                  <a:srgbClr val="405D72"/>
                </a:solidFill>
                <a:latin typeface="Anton"/>
                <a:ea typeface="Anton"/>
                <a:cs typeface="Anton"/>
                <a:sym typeface="Anton"/>
              </a:rPr>
              <a:t>thực</a:t>
            </a:r>
            <a:r>
              <a:rPr lang="en-US" sz="5913" dirty="0">
                <a:solidFill>
                  <a:srgbClr val="405D72"/>
                </a:solidFill>
                <a:latin typeface="Anton"/>
                <a:ea typeface="Anton"/>
                <a:cs typeface="Anton"/>
                <a:sym typeface="Anton"/>
              </a:rPr>
              <a:t> </a:t>
            </a:r>
            <a:r>
              <a:rPr lang="en-US" sz="5913" dirty="0" err="1">
                <a:solidFill>
                  <a:srgbClr val="405D72"/>
                </a:solidFill>
                <a:latin typeface="Anton"/>
                <a:ea typeface="Anton"/>
                <a:cs typeface="Anton"/>
                <a:sym typeface="Anton"/>
              </a:rPr>
              <a:t>tế</a:t>
            </a:r>
            <a:r>
              <a:rPr lang="en-US" sz="5913" dirty="0">
                <a:solidFill>
                  <a:srgbClr val="405D72"/>
                </a:solidFill>
                <a:latin typeface="Anton"/>
                <a:ea typeface="Anton"/>
                <a:cs typeface="Anton"/>
                <a:sym typeface="Anton"/>
              </a:rPr>
              <a:t> </a:t>
            </a:r>
          </a:p>
        </p:txBody>
      </p:sp>
      <p:sp>
        <p:nvSpPr>
          <p:cNvPr id="4" name="TextBox 4">
            <a:extLst>
              <a:ext uri="{FF2B5EF4-FFF2-40B4-BE49-F238E27FC236}">
                <a16:creationId xmlns:a16="http://schemas.microsoft.com/office/drawing/2014/main" id="{A07E2FE4-F93D-6720-85DC-4D0CE0E99686}"/>
              </a:ext>
            </a:extLst>
          </p:cNvPr>
          <p:cNvSpPr txBox="1"/>
          <p:nvPr/>
        </p:nvSpPr>
        <p:spPr>
          <a:xfrm>
            <a:off x="11582400" y="8843451"/>
            <a:ext cx="11686415" cy="527965"/>
          </a:xfrm>
          <a:prstGeom prst="rect">
            <a:avLst/>
          </a:prstGeom>
        </p:spPr>
        <p:txBody>
          <a:bodyPr lIns="0" tIns="0" rIns="0" bIns="0" rtlCol="0" anchor="t">
            <a:spAutoFit/>
          </a:bodyPr>
          <a:lstStyle/>
          <a:p>
            <a:pPr algn="l">
              <a:lnSpc>
                <a:spcPts val="4359"/>
              </a:lnSpc>
            </a:pPr>
            <a:r>
              <a:rPr lang="en-US" sz="3114" dirty="0" err="1">
                <a:solidFill>
                  <a:srgbClr val="545454"/>
                </a:solidFill>
                <a:latin typeface="Anton"/>
                <a:ea typeface="Anton"/>
                <a:cs typeface="Anton"/>
                <a:sym typeface="Anton"/>
              </a:rPr>
              <a:t>SmartHome</a:t>
            </a:r>
            <a:r>
              <a:rPr lang="en-US" sz="3114" dirty="0">
                <a:solidFill>
                  <a:srgbClr val="545454"/>
                </a:solidFill>
                <a:latin typeface="Anton"/>
                <a:ea typeface="Anton"/>
                <a:cs typeface="Anton"/>
                <a:sym typeface="Anton"/>
              </a:rPr>
              <a:t> – Thành Vinh Quang</a:t>
            </a:r>
          </a:p>
        </p:txBody>
      </p:sp>
      <p:pic>
        <p:nvPicPr>
          <p:cNvPr id="6" name="Picture 5">
            <a:extLst>
              <a:ext uri="{FF2B5EF4-FFF2-40B4-BE49-F238E27FC236}">
                <a16:creationId xmlns:a16="http://schemas.microsoft.com/office/drawing/2014/main" id="{2AB06F8C-8DC0-50B7-661B-546EE9300C7A}"/>
              </a:ext>
            </a:extLst>
          </p:cNvPr>
          <p:cNvPicPr>
            <a:picLocks noChangeAspect="1"/>
          </p:cNvPicPr>
          <p:nvPr/>
        </p:nvPicPr>
        <p:blipFill>
          <a:blip r:embed="rId2"/>
          <a:stretch>
            <a:fillRect/>
          </a:stretch>
        </p:blipFill>
        <p:spPr>
          <a:xfrm>
            <a:off x="10363200" y="266700"/>
            <a:ext cx="6705600" cy="8365067"/>
          </a:xfrm>
          <a:prstGeom prst="rect">
            <a:avLst/>
          </a:prstGeom>
        </p:spPr>
      </p:pic>
      <p:sp>
        <p:nvSpPr>
          <p:cNvPr id="7" name="TextBox 4">
            <a:extLst>
              <a:ext uri="{FF2B5EF4-FFF2-40B4-BE49-F238E27FC236}">
                <a16:creationId xmlns:a16="http://schemas.microsoft.com/office/drawing/2014/main" id="{201C7F2E-E2CE-0D16-29EC-970322DB26B5}"/>
              </a:ext>
            </a:extLst>
          </p:cNvPr>
          <p:cNvSpPr txBox="1"/>
          <p:nvPr/>
        </p:nvSpPr>
        <p:spPr>
          <a:xfrm>
            <a:off x="1219200" y="1681492"/>
            <a:ext cx="11686415" cy="527965"/>
          </a:xfrm>
          <a:prstGeom prst="rect">
            <a:avLst/>
          </a:prstGeom>
        </p:spPr>
        <p:txBody>
          <a:bodyPr lIns="0" tIns="0" rIns="0" bIns="0" rtlCol="0" anchor="t">
            <a:spAutoFit/>
          </a:bodyPr>
          <a:lstStyle/>
          <a:p>
            <a:pPr algn="l">
              <a:lnSpc>
                <a:spcPts val="4359"/>
              </a:lnSpc>
            </a:pPr>
            <a:r>
              <a:rPr lang="en-US" sz="3114" dirty="0" err="1">
                <a:solidFill>
                  <a:srgbClr val="545454"/>
                </a:solidFill>
                <a:latin typeface="Anton"/>
                <a:ea typeface="Anton"/>
                <a:cs typeface="Anton"/>
                <a:sym typeface="Anton"/>
              </a:rPr>
              <a:t>Các</a:t>
            </a:r>
            <a:r>
              <a:rPr lang="en-US" sz="3114" dirty="0">
                <a:solidFill>
                  <a:srgbClr val="545454"/>
                </a:solidFill>
                <a:latin typeface="Anton"/>
                <a:ea typeface="Anton"/>
                <a:cs typeface="Anton"/>
                <a:sym typeface="Anton"/>
              </a:rPr>
              <a:t> </a:t>
            </a:r>
            <a:r>
              <a:rPr lang="en-US" sz="3114" dirty="0" err="1">
                <a:solidFill>
                  <a:srgbClr val="545454"/>
                </a:solidFill>
                <a:latin typeface="Anton"/>
                <a:ea typeface="Anton"/>
                <a:cs typeface="Anton"/>
                <a:sym typeface="Anton"/>
              </a:rPr>
              <a:t>tính</a:t>
            </a:r>
            <a:r>
              <a:rPr lang="en-US" sz="3114" dirty="0">
                <a:solidFill>
                  <a:srgbClr val="545454"/>
                </a:solidFill>
                <a:latin typeface="Anton"/>
                <a:ea typeface="Anton"/>
                <a:cs typeface="Anton"/>
                <a:sym typeface="Anton"/>
              </a:rPr>
              <a:t> </a:t>
            </a:r>
            <a:r>
              <a:rPr lang="en-US" sz="3114" dirty="0" err="1">
                <a:solidFill>
                  <a:srgbClr val="545454"/>
                </a:solidFill>
                <a:latin typeface="Anton"/>
                <a:ea typeface="Anton"/>
                <a:cs typeface="Anton"/>
                <a:sym typeface="Anton"/>
              </a:rPr>
              <a:t>năng</a:t>
            </a:r>
            <a:r>
              <a:rPr lang="en-US" sz="3114" dirty="0">
                <a:solidFill>
                  <a:srgbClr val="545454"/>
                </a:solidFill>
                <a:latin typeface="Anton"/>
                <a:ea typeface="Anton"/>
                <a:cs typeface="Anton"/>
                <a:sym typeface="Anton"/>
              </a:rPr>
              <a:t> </a:t>
            </a:r>
            <a:r>
              <a:rPr lang="en-US" sz="3114" dirty="0" err="1">
                <a:solidFill>
                  <a:srgbClr val="545454"/>
                </a:solidFill>
                <a:latin typeface="Anton"/>
                <a:ea typeface="Anton"/>
                <a:cs typeface="Anton"/>
                <a:sym typeface="Anton"/>
              </a:rPr>
              <a:t>đạt</a:t>
            </a:r>
            <a:r>
              <a:rPr lang="en-US" sz="3114" dirty="0">
                <a:solidFill>
                  <a:srgbClr val="545454"/>
                </a:solidFill>
                <a:latin typeface="Anton"/>
                <a:ea typeface="Anton"/>
                <a:cs typeface="Anton"/>
                <a:sym typeface="Anton"/>
              </a:rPr>
              <a:t> </a:t>
            </a:r>
            <a:r>
              <a:rPr lang="en-US" sz="3114" dirty="0" err="1">
                <a:solidFill>
                  <a:srgbClr val="545454"/>
                </a:solidFill>
                <a:latin typeface="Anton"/>
                <a:ea typeface="Anton"/>
                <a:cs typeface="Anton"/>
                <a:sym typeface="Anton"/>
              </a:rPr>
              <a:t>được</a:t>
            </a:r>
            <a:endParaRPr lang="en-US" sz="3114" dirty="0">
              <a:solidFill>
                <a:srgbClr val="545454"/>
              </a:solidFill>
              <a:latin typeface="Anton"/>
              <a:ea typeface="Anton"/>
              <a:cs typeface="Anton"/>
              <a:sym typeface="Anton"/>
            </a:endParaRPr>
          </a:p>
        </p:txBody>
      </p:sp>
      <p:sp>
        <p:nvSpPr>
          <p:cNvPr id="9" name="TextBox 8">
            <a:extLst>
              <a:ext uri="{FF2B5EF4-FFF2-40B4-BE49-F238E27FC236}">
                <a16:creationId xmlns:a16="http://schemas.microsoft.com/office/drawing/2014/main" id="{2C38AA86-0BEB-3EE3-3BFB-8551BC89FD9B}"/>
              </a:ext>
            </a:extLst>
          </p:cNvPr>
          <p:cNvSpPr txBox="1"/>
          <p:nvPr/>
        </p:nvSpPr>
        <p:spPr>
          <a:xfrm>
            <a:off x="952500" y="2209457"/>
            <a:ext cx="9144000" cy="6768648"/>
          </a:xfrm>
          <a:prstGeom prst="rect">
            <a:avLst/>
          </a:prstGeom>
          <a:noFill/>
        </p:spPr>
        <p:txBody>
          <a:bodyPr wrap="square" rtlCol="0">
            <a:spAutoFit/>
          </a:bodyPr>
          <a:lstStyle/>
          <a:p>
            <a:pPr marL="342900" indent="-342900">
              <a:lnSpc>
                <a:spcPct val="200000"/>
              </a:lnSpc>
              <a:buAutoNum type="arabicPeriod"/>
            </a:pPr>
            <a:r>
              <a:rPr lang="en-VN" sz="2200" dirty="0"/>
              <a:t>Quét thẻ từ -&gt; nhận diện tính đúng sai -&gt; đóng mở cửa -&gt; có người/không có người </a:t>
            </a:r>
            <a:r>
              <a:rPr lang="en-US" sz="2200" dirty="0"/>
              <a:t>-&gt; đ</a:t>
            </a:r>
            <a:r>
              <a:rPr lang="en-VN" sz="2200" dirty="0"/>
              <a:t>óng / không đóng sau 5s -&gt; đẩy trạng thái vào ra  , time ,ngày, giờ,tên người có thẻ đó  lên ggsheet</a:t>
            </a:r>
          </a:p>
          <a:p>
            <a:pPr marL="342900" indent="-342900">
              <a:lnSpc>
                <a:spcPct val="200000"/>
              </a:lnSpc>
              <a:buAutoNum type="arabicPeriod" startAt="2"/>
            </a:pPr>
            <a:r>
              <a:rPr lang="en-VN" sz="2200" dirty="0"/>
              <a:t>Bật tắt các thiết bị bằng bluetooh + nút bấm  và tự động bật tắt </a:t>
            </a:r>
            <a:r>
              <a:rPr lang="en-VN" sz="2200"/>
              <a:t>theo mức độ của cảm </a:t>
            </a:r>
            <a:r>
              <a:rPr lang="en-VN" sz="2200" dirty="0"/>
              <a:t>biến </a:t>
            </a:r>
          </a:p>
          <a:p>
            <a:pPr>
              <a:lnSpc>
                <a:spcPct val="200000"/>
              </a:lnSpc>
            </a:pPr>
            <a:r>
              <a:rPr lang="en-VN" sz="2200" dirty="0"/>
              <a:t>      VD : Nhiệt độ &gt; 25 tự bật điều hoà / quạt , nếu sáng / tối -&gt; tắt / bật đèn</a:t>
            </a:r>
          </a:p>
          <a:p>
            <a:pPr marL="457200" indent="-457200">
              <a:lnSpc>
                <a:spcPct val="200000"/>
              </a:lnSpc>
              <a:buAutoNum type="arabicPeriod" startAt="3"/>
            </a:pPr>
            <a:r>
              <a:rPr lang="en-VN" sz="2200" dirty="0"/>
              <a:t>Cảnh báo nếu nhận diện chuyển động  và báo có trộm qua loa ,đèn và gửi cảnh báo  lên app telegram</a:t>
            </a:r>
          </a:p>
          <a:p>
            <a:pPr marL="457200" indent="-457200">
              <a:lnSpc>
                <a:spcPct val="200000"/>
              </a:lnSpc>
              <a:buAutoNum type="arabicPeriod" startAt="3"/>
            </a:pPr>
            <a:r>
              <a:rPr lang="en-VN" sz="2200" dirty="0"/>
              <a:t>Hiển thị thông tin nhóm và các trạng thái bật tắt lên màn hình LCD 16*2</a:t>
            </a:r>
          </a:p>
          <a:p>
            <a:pPr marL="457200" indent="-457200">
              <a:lnSpc>
                <a:spcPct val="200000"/>
              </a:lnSpc>
              <a:buAutoNum type="arabicPeriod" startAt="3"/>
            </a:pPr>
            <a:endParaRPr lang="en-VN" sz="2200" dirty="0"/>
          </a:p>
        </p:txBody>
      </p:sp>
    </p:spTree>
    <p:extLst>
      <p:ext uri="{BB962C8B-B14F-4D97-AF65-F5344CB8AC3E}">
        <p14:creationId xmlns:p14="http://schemas.microsoft.com/office/powerpoint/2010/main" val="3858598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315280" y="2082595"/>
            <a:ext cx="5573905" cy="7953238"/>
            <a:chOff x="0" y="0"/>
            <a:chExt cx="1468024" cy="2094680"/>
          </a:xfrm>
        </p:grpSpPr>
        <p:sp>
          <p:nvSpPr>
            <p:cNvPr id="4" name="Freeform 4"/>
            <p:cNvSpPr/>
            <p:nvPr/>
          </p:nvSpPr>
          <p:spPr>
            <a:xfrm>
              <a:off x="0" y="0"/>
              <a:ext cx="1468024" cy="2094680"/>
            </a:xfrm>
            <a:custGeom>
              <a:avLst/>
              <a:gdLst/>
              <a:ahLst/>
              <a:cxnLst/>
              <a:rect l="l" t="t" r="r" b="b"/>
              <a:pathLst>
                <a:path w="1468024" h="2094680">
                  <a:moveTo>
                    <a:pt x="0" y="0"/>
                  </a:moveTo>
                  <a:lnTo>
                    <a:pt x="1468024" y="0"/>
                  </a:lnTo>
                  <a:lnTo>
                    <a:pt x="1468024" y="2094680"/>
                  </a:lnTo>
                  <a:lnTo>
                    <a:pt x="0" y="2094680"/>
                  </a:lnTo>
                  <a:close/>
                </a:path>
              </a:pathLst>
            </a:custGeom>
            <a:solidFill>
              <a:srgbClr val="405D72"/>
            </a:solidFill>
          </p:spPr>
        </p:sp>
        <p:sp>
          <p:nvSpPr>
            <p:cNvPr id="5" name="TextBox 5"/>
            <p:cNvSpPr txBox="1"/>
            <p:nvPr/>
          </p:nvSpPr>
          <p:spPr>
            <a:xfrm>
              <a:off x="0" y="-9525"/>
              <a:ext cx="1468024" cy="2104205"/>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6031385" y="2051639"/>
            <a:ext cx="5981556" cy="7953238"/>
            <a:chOff x="0" y="0"/>
            <a:chExt cx="1575389" cy="2094680"/>
          </a:xfrm>
        </p:grpSpPr>
        <p:sp>
          <p:nvSpPr>
            <p:cNvPr id="7" name="Freeform 7"/>
            <p:cNvSpPr/>
            <p:nvPr/>
          </p:nvSpPr>
          <p:spPr>
            <a:xfrm>
              <a:off x="0" y="0"/>
              <a:ext cx="1575389" cy="2094680"/>
            </a:xfrm>
            <a:custGeom>
              <a:avLst/>
              <a:gdLst/>
              <a:ahLst/>
              <a:cxnLst/>
              <a:rect l="l" t="t" r="r" b="b"/>
              <a:pathLst>
                <a:path w="1575389" h="2094680">
                  <a:moveTo>
                    <a:pt x="0" y="0"/>
                  </a:moveTo>
                  <a:lnTo>
                    <a:pt x="1575389" y="0"/>
                  </a:lnTo>
                  <a:lnTo>
                    <a:pt x="1575389" y="2094680"/>
                  </a:lnTo>
                  <a:lnTo>
                    <a:pt x="0" y="2094680"/>
                  </a:lnTo>
                  <a:close/>
                </a:path>
              </a:pathLst>
            </a:custGeom>
            <a:solidFill>
              <a:srgbClr val="405D72"/>
            </a:solidFill>
          </p:spPr>
        </p:sp>
        <p:sp>
          <p:nvSpPr>
            <p:cNvPr id="8" name="TextBox 8"/>
            <p:cNvSpPr txBox="1"/>
            <p:nvPr/>
          </p:nvSpPr>
          <p:spPr>
            <a:xfrm>
              <a:off x="0" y="-9525"/>
              <a:ext cx="1575389" cy="2104205"/>
            </a:xfrm>
            <a:prstGeom prst="rect">
              <a:avLst/>
            </a:prstGeom>
          </p:spPr>
          <p:txBody>
            <a:bodyPr lIns="50800" tIns="50800" rIns="50800" bIns="50800" rtlCol="0" anchor="ctr"/>
            <a:lstStyle/>
            <a:p>
              <a:pPr algn="ctr">
                <a:lnSpc>
                  <a:spcPts val="2547"/>
                </a:lnSpc>
              </a:pPr>
              <a:endParaRPr/>
            </a:p>
          </p:txBody>
        </p:sp>
      </p:grpSp>
      <p:grpSp>
        <p:nvGrpSpPr>
          <p:cNvPr id="9" name="Group 9"/>
          <p:cNvGrpSpPr/>
          <p:nvPr/>
        </p:nvGrpSpPr>
        <p:grpSpPr>
          <a:xfrm>
            <a:off x="12297526" y="2082595"/>
            <a:ext cx="5724145" cy="7953238"/>
            <a:chOff x="0" y="0"/>
            <a:chExt cx="1507594" cy="2094680"/>
          </a:xfrm>
        </p:grpSpPr>
        <p:sp>
          <p:nvSpPr>
            <p:cNvPr id="10" name="Freeform 10"/>
            <p:cNvSpPr/>
            <p:nvPr/>
          </p:nvSpPr>
          <p:spPr>
            <a:xfrm>
              <a:off x="0" y="0"/>
              <a:ext cx="1507594" cy="2094680"/>
            </a:xfrm>
            <a:custGeom>
              <a:avLst/>
              <a:gdLst/>
              <a:ahLst/>
              <a:cxnLst/>
              <a:rect l="l" t="t" r="r" b="b"/>
              <a:pathLst>
                <a:path w="1507594" h="2094680">
                  <a:moveTo>
                    <a:pt x="0" y="0"/>
                  </a:moveTo>
                  <a:lnTo>
                    <a:pt x="1507594" y="0"/>
                  </a:lnTo>
                  <a:lnTo>
                    <a:pt x="1507594" y="2094680"/>
                  </a:lnTo>
                  <a:lnTo>
                    <a:pt x="0" y="2094680"/>
                  </a:lnTo>
                  <a:close/>
                </a:path>
              </a:pathLst>
            </a:custGeom>
            <a:solidFill>
              <a:srgbClr val="405D72"/>
            </a:solidFill>
          </p:spPr>
        </p:sp>
        <p:sp>
          <p:nvSpPr>
            <p:cNvPr id="11" name="TextBox 11"/>
            <p:cNvSpPr txBox="1"/>
            <p:nvPr/>
          </p:nvSpPr>
          <p:spPr>
            <a:xfrm>
              <a:off x="0" y="-9525"/>
              <a:ext cx="1507594" cy="2104205"/>
            </a:xfrm>
            <a:prstGeom prst="rect">
              <a:avLst/>
            </a:prstGeom>
          </p:spPr>
          <p:txBody>
            <a:bodyPr lIns="50800" tIns="50800" rIns="50800" bIns="50800" rtlCol="0" anchor="ctr"/>
            <a:lstStyle/>
            <a:p>
              <a:pPr algn="ctr">
                <a:lnSpc>
                  <a:spcPts val="2547"/>
                </a:lnSpc>
              </a:pPr>
              <a:endParaRPr/>
            </a:p>
          </p:txBody>
        </p:sp>
      </p:grpSp>
      <p:grpSp>
        <p:nvGrpSpPr>
          <p:cNvPr id="12" name="Group 12"/>
          <p:cNvGrpSpPr/>
          <p:nvPr/>
        </p:nvGrpSpPr>
        <p:grpSpPr>
          <a:xfrm>
            <a:off x="14860624" y="-1196372"/>
            <a:ext cx="8245068" cy="1962871"/>
            <a:chOff x="0" y="0"/>
            <a:chExt cx="2171541" cy="516970"/>
          </a:xfrm>
        </p:grpSpPr>
        <p:sp>
          <p:nvSpPr>
            <p:cNvPr id="13" name="Freeform 13"/>
            <p:cNvSpPr/>
            <p:nvPr/>
          </p:nvSpPr>
          <p:spPr>
            <a:xfrm>
              <a:off x="0" y="0"/>
              <a:ext cx="2171541" cy="516970"/>
            </a:xfrm>
            <a:custGeom>
              <a:avLst/>
              <a:gdLst/>
              <a:ahLst/>
              <a:cxnLst/>
              <a:rect l="l" t="t" r="r" b="b"/>
              <a:pathLst>
                <a:path w="2171541" h="516970">
                  <a:moveTo>
                    <a:pt x="0" y="0"/>
                  </a:moveTo>
                  <a:lnTo>
                    <a:pt x="2171541" y="0"/>
                  </a:lnTo>
                  <a:lnTo>
                    <a:pt x="2171541" y="516970"/>
                  </a:lnTo>
                  <a:lnTo>
                    <a:pt x="0" y="516970"/>
                  </a:lnTo>
                  <a:close/>
                </a:path>
              </a:pathLst>
            </a:custGeom>
            <a:solidFill>
              <a:srgbClr val="405D72"/>
            </a:solidFill>
          </p:spPr>
        </p:sp>
        <p:sp>
          <p:nvSpPr>
            <p:cNvPr id="14" name="TextBox 14"/>
            <p:cNvSpPr txBox="1"/>
            <p:nvPr/>
          </p:nvSpPr>
          <p:spPr>
            <a:xfrm>
              <a:off x="0" y="-9525"/>
              <a:ext cx="2171541" cy="526495"/>
            </a:xfrm>
            <a:prstGeom prst="rect">
              <a:avLst/>
            </a:prstGeom>
          </p:spPr>
          <p:txBody>
            <a:bodyPr lIns="50800" tIns="50800" rIns="50800" bIns="50800" rtlCol="0" anchor="ctr"/>
            <a:lstStyle/>
            <a:p>
              <a:pPr algn="ctr">
                <a:lnSpc>
                  <a:spcPts val="2547"/>
                </a:lnSpc>
              </a:pPr>
              <a:endParaRPr/>
            </a:p>
          </p:txBody>
        </p:sp>
      </p:grpSp>
      <p:sp>
        <p:nvSpPr>
          <p:cNvPr id="15" name="TextBox 15"/>
          <p:cNvSpPr txBox="1"/>
          <p:nvPr/>
        </p:nvSpPr>
        <p:spPr>
          <a:xfrm>
            <a:off x="1536903" y="1034494"/>
            <a:ext cx="1853676" cy="335008"/>
          </a:xfrm>
          <a:prstGeom prst="rect">
            <a:avLst/>
          </a:prstGeom>
        </p:spPr>
        <p:txBody>
          <a:bodyPr lIns="0" tIns="0" rIns="0" bIns="0" rtlCol="0" anchor="t">
            <a:spAutoFit/>
          </a:bodyPr>
          <a:lstStyle/>
          <a:p>
            <a:pPr marL="0" lvl="1" indent="0" algn="just">
              <a:lnSpc>
                <a:spcPts val="2547"/>
              </a:lnSpc>
            </a:pPr>
            <a:r>
              <a:rPr lang="en-US" sz="2196" b="1" spc="-65">
                <a:solidFill>
                  <a:srgbClr val="405D72"/>
                </a:solidFill>
                <a:latin typeface="Poppins Bold"/>
                <a:ea typeface="Poppins Bold"/>
                <a:cs typeface="Poppins Bold"/>
                <a:sym typeface="Poppins Bold"/>
              </a:rPr>
              <a:t>Smart Home</a:t>
            </a:r>
          </a:p>
        </p:txBody>
      </p:sp>
      <p:sp>
        <p:nvSpPr>
          <p:cNvPr id="16" name="TextBox 16"/>
          <p:cNvSpPr txBox="1"/>
          <p:nvPr/>
        </p:nvSpPr>
        <p:spPr>
          <a:xfrm>
            <a:off x="5784011" y="357681"/>
            <a:ext cx="6572828" cy="1342038"/>
          </a:xfrm>
          <a:prstGeom prst="rect">
            <a:avLst/>
          </a:prstGeom>
        </p:spPr>
        <p:txBody>
          <a:bodyPr lIns="0" tIns="0" rIns="0" bIns="0" rtlCol="0" anchor="t">
            <a:spAutoFit/>
          </a:bodyPr>
          <a:lstStyle/>
          <a:p>
            <a:pPr algn="ctr">
              <a:lnSpc>
                <a:spcPts val="11079"/>
              </a:lnSpc>
            </a:pPr>
            <a:r>
              <a:rPr lang="en-US" sz="7913" dirty="0">
                <a:solidFill>
                  <a:srgbClr val="405D72"/>
                </a:solidFill>
                <a:latin typeface="Anton"/>
                <a:ea typeface="Anton"/>
                <a:cs typeface="Anton"/>
                <a:sym typeface="Anton"/>
              </a:rPr>
              <a:t>TỔNG KẾT</a:t>
            </a:r>
          </a:p>
        </p:txBody>
      </p:sp>
      <p:sp>
        <p:nvSpPr>
          <p:cNvPr id="17" name="TextBox 17"/>
          <p:cNvSpPr txBox="1"/>
          <p:nvPr/>
        </p:nvSpPr>
        <p:spPr>
          <a:xfrm>
            <a:off x="1316899" y="2312149"/>
            <a:ext cx="3472765" cy="719305"/>
          </a:xfrm>
          <a:prstGeom prst="rect">
            <a:avLst/>
          </a:prstGeom>
        </p:spPr>
        <p:txBody>
          <a:bodyPr lIns="0" tIns="0" rIns="0" bIns="0" rtlCol="0" anchor="t">
            <a:spAutoFit/>
          </a:bodyPr>
          <a:lstStyle/>
          <a:p>
            <a:pPr algn="ctr">
              <a:lnSpc>
                <a:spcPts val="5853"/>
              </a:lnSpc>
            </a:pPr>
            <a:r>
              <a:rPr lang="en-US" sz="4181" dirty="0">
                <a:solidFill>
                  <a:srgbClr val="FFF8F3"/>
                </a:solidFill>
                <a:latin typeface="Anton"/>
                <a:ea typeface="Anton"/>
                <a:cs typeface="Anton"/>
                <a:sym typeface="Anton"/>
              </a:rPr>
              <a:t>KẾT LUẬN</a:t>
            </a:r>
          </a:p>
        </p:txBody>
      </p:sp>
      <p:sp>
        <p:nvSpPr>
          <p:cNvPr id="18" name="TextBox 18"/>
          <p:cNvSpPr txBox="1"/>
          <p:nvPr/>
        </p:nvSpPr>
        <p:spPr>
          <a:xfrm>
            <a:off x="7407617" y="2312149"/>
            <a:ext cx="3472765" cy="719305"/>
          </a:xfrm>
          <a:prstGeom prst="rect">
            <a:avLst/>
          </a:prstGeom>
        </p:spPr>
        <p:txBody>
          <a:bodyPr lIns="0" tIns="0" rIns="0" bIns="0" rtlCol="0" anchor="t">
            <a:spAutoFit/>
          </a:bodyPr>
          <a:lstStyle/>
          <a:p>
            <a:pPr algn="ctr">
              <a:lnSpc>
                <a:spcPts val="5853"/>
              </a:lnSpc>
            </a:pPr>
            <a:r>
              <a:rPr lang="en-US" sz="4181" dirty="0">
                <a:solidFill>
                  <a:srgbClr val="FFF8F3"/>
                </a:solidFill>
                <a:latin typeface="Anton"/>
                <a:ea typeface="Anton"/>
                <a:cs typeface="Anton"/>
                <a:sym typeface="Anton"/>
              </a:rPr>
              <a:t>ĐỀ XUẤT</a:t>
            </a:r>
          </a:p>
        </p:txBody>
      </p:sp>
      <p:sp>
        <p:nvSpPr>
          <p:cNvPr id="19" name="TextBox 19"/>
          <p:cNvSpPr txBox="1"/>
          <p:nvPr/>
        </p:nvSpPr>
        <p:spPr>
          <a:xfrm>
            <a:off x="13213020" y="2349622"/>
            <a:ext cx="3893155" cy="719305"/>
          </a:xfrm>
          <a:prstGeom prst="rect">
            <a:avLst/>
          </a:prstGeom>
        </p:spPr>
        <p:txBody>
          <a:bodyPr lIns="0" tIns="0" rIns="0" bIns="0" rtlCol="0" anchor="t">
            <a:spAutoFit/>
          </a:bodyPr>
          <a:lstStyle/>
          <a:p>
            <a:pPr algn="ctr">
              <a:lnSpc>
                <a:spcPts val="5853"/>
              </a:lnSpc>
            </a:pPr>
            <a:r>
              <a:rPr lang="en-US" sz="4181" dirty="0">
                <a:solidFill>
                  <a:srgbClr val="FFF8F3"/>
                </a:solidFill>
                <a:latin typeface="Anton"/>
                <a:ea typeface="Anton"/>
                <a:cs typeface="Anton"/>
                <a:sym typeface="Anton"/>
              </a:rPr>
              <a:t>HƯỚNG PHÁT TRIỂN</a:t>
            </a:r>
          </a:p>
        </p:txBody>
      </p:sp>
      <p:sp>
        <p:nvSpPr>
          <p:cNvPr id="20" name="TextBox 20"/>
          <p:cNvSpPr txBox="1"/>
          <p:nvPr/>
        </p:nvSpPr>
        <p:spPr>
          <a:xfrm>
            <a:off x="649576" y="3204810"/>
            <a:ext cx="4807412" cy="4502643"/>
          </a:xfrm>
          <a:prstGeom prst="rect">
            <a:avLst/>
          </a:prstGeom>
        </p:spPr>
        <p:txBody>
          <a:bodyPr lIns="0" tIns="0" rIns="0" bIns="0" rtlCol="0" anchor="t">
            <a:spAutoFit/>
          </a:bodyPr>
          <a:lstStyle/>
          <a:p>
            <a:pPr marL="0" lvl="1" indent="0" algn="just">
              <a:lnSpc>
                <a:spcPts val="2667"/>
              </a:lnSpc>
              <a:spcBef>
                <a:spcPct val="0"/>
              </a:spcBef>
            </a:pPr>
            <a:r>
              <a:rPr lang="en-US" sz="2600" spc="-68" dirty="0">
                <a:solidFill>
                  <a:srgbClr val="FFF8F3"/>
                </a:solidFill>
                <a:latin typeface="+mj-lt"/>
                <a:ea typeface="Poppins"/>
                <a:cs typeface="Poppins"/>
                <a:sym typeface="Poppins"/>
              </a:rPr>
              <a:t>   </a:t>
            </a:r>
            <a:r>
              <a:rPr lang="en-US" sz="2600" spc="-68" dirty="0" err="1">
                <a:solidFill>
                  <a:srgbClr val="FFF8F3"/>
                </a:solidFill>
                <a:latin typeface="+mj-lt"/>
                <a:ea typeface="Poppins"/>
                <a:cs typeface="Poppins"/>
                <a:sym typeface="Poppins"/>
              </a:rPr>
              <a:t>Nhóm</a:t>
            </a:r>
            <a:r>
              <a:rPr lang="en-US" sz="2600" spc="-68" dirty="0">
                <a:solidFill>
                  <a:srgbClr val="FFF8F3"/>
                </a:solidFill>
                <a:latin typeface="+mj-lt"/>
                <a:ea typeface="Poppins"/>
                <a:cs typeface="Poppins"/>
                <a:sym typeface="Poppins"/>
              </a:rPr>
              <a:t> </a:t>
            </a:r>
            <a:r>
              <a:rPr lang="en-US" sz="2600" spc="-68" dirty="0" err="1">
                <a:solidFill>
                  <a:srgbClr val="FFF8F3"/>
                </a:solidFill>
                <a:latin typeface="+mj-lt"/>
                <a:ea typeface="Poppins"/>
                <a:cs typeface="Poppins"/>
                <a:sym typeface="Poppins"/>
              </a:rPr>
              <a:t>đã</a:t>
            </a:r>
            <a:r>
              <a:rPr lang="en-US" sz="2600" spc="-68" dirty="0">
                <a:solidFill>
                  <a:srgbClr val="FFF8F3"/>
                </a:solidFill>
                <a:latin typeface="+mj-lt"/>
                <a:ea typeface="Poppins"/>
                <a:cs typeface="Poppins"/>
                <a:sym typeface="Poppins"/>
              </a:rPr>
              <a:t> </a:t>
            </a:r>
            <a:r>
              <a:rPr lang="en-US" sz="2600" spc="-68" dirty="0" err="1">
                <a:solidFill>
                  <a:srgbClr val="FFF8F3"/>
                </a:solidFill>
                <a:latin typeface="+mj-lt"/>
                <a:ea typeface="Poppins"/>
                <a:cs typeface="Poppins"/>
                <a:sym typeface="Poppins"/>
              </a:rPr>
              <a:t>xây</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dựng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thành</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công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mô</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hình</a:t>
            </a:r>
            <a:r>
              <a:rPr lang="en-US" sz="2600" u="none" strike="noStrike" spc="-68" dirty="0">
                <a:solidFill>
                  <a:srgbClr val="FFF8F3"/>
                </a:solidFill>
                <a:latin typeface="+mj-lt"/>
                <a:ea typeface="Poppins"/>
                <a:cs typeface="Poppins"/>
                <a:sym typeface="Poppins"/>
              </a:rPr>
              <a:t> Smart Home </a:t>
            </a:r>
            <a:r>
              <a:rPr lang="en-US" sz="2600" u="none" strike="noStrike" spc="-68" dirty="0" err="1">
                <a:solidFill>
                  <a:srgbClr val="FFF8F3"/>
                </a:solidFill>
                <a:latin typeface="+mj-lt"/>
                <a:ea typeface="Poppins"/>
                <a:cs typeface="Poppins"/>
                <a:sym typeface="Poppins"/>
              </a:rPr>
              <a:t>dựa</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trên</a:t>
            </a:r>
            <a:r>
              <a:rPr lang="en-US" sz="2600" u="none" strike="noStrike" spc="-68" dirty="0">
                <a:solidFill>
                  <a:srgbClr val="FFF8F3"/>
                </a:solidFill>
                <a:latin typeface="+mj-lt"/>
                <a:ea typeface="Poppins"/>
                <a:cs typeface="Poppins"/>
                <a:sym typeface="Poppins"/>
              </a:rPr>
              <a:t> Arduino/ESP32, </a:t>
            </a:r>
            <a:r>
              <a:rPr lang="en-US" sz="2600" u="none" strike="noStrike" spc="-68" dirty="0" err="1">
                <a:solidFill>
                  <a:srgbClr val="FFF8F3"/>
                </a:solidFill>
                <a:latin typeface="+mj-lt"/>
                <a:ea typeface="Poppins"/>
                <a:cs typeface="Poppins"/>
                <a:sym typeface="Poppins"/>
              </a:rPr>
              <a:t>tích</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hợp</a:t>
            </a:r>
            <a:r>
              <a:rPr lang="en-US" sz="2600" u="none" strike="noStrike" spc="-68" dirty="0">
                <a:solidFill>
                  <a:srgbClr val="FFF8F3"/>
                </a:solidFill>
                <a:latin typeface="+mj-lt"/>
                <a:ea typeface="Poppins"/>
                <a:cs typeface="Poppins"/>
                <a:sym typeface="Poppins"/>
              </a:rPr>
              <a:t> PIR, RFID, Button DHT11 , </a:t>
            </a:r>
            <a:r>
              <a:rPr lang="en-US" sz="2600" spc="-68" dirty="0">
                <a:solidFill>
                  <a:srgbClr val="FFF8F3"/>
                </a:solidFill>
                <a:latin typeface="+mj-lt"/>
                <a:ea typeface="Poppins"/>
                <a:cs typeface="Poppins"/>
                <a:sym typeface="Poppins"/>
              </a:rPr>
              <a:t>LM393</a:t>
            </a:r>
            <a:r>
              <a:rPr lang="en-US" sz="2600" u="none" strike="noStrike" spc="-68" dirty="0">
                <a:solidFill>
                  <a:srgbClr val="FFF8F3"/>
                </a:solidFill>
                <a:latin typeface="+mj-lt"/>
                <a:ea typeface="Poppins"/>
                <a:cs typeface="Poppins"/>
                <a:sym typeface="Poppins"/>
              </a:rPr>
              <a:t>, Servo, LED, Buzzer </a:t>
            </a:r>
            <a:r>
              <a:rPr lang="en-US" sz="2600" u="none" strike="noStrike" spc="-68" dirty="0" err="1">
                <a:solidFill>
                  <a:srgbClr val="FFF8F3"/>
                </a:solidFill>
                <a:latin typeface="+mj-lt"/>
                <a:ea typeface="Poppins"/>
                <a:cs typeface="Poppins"/>
                <a:sym typeface="Poppins"/>
              </a:rPr>
              <a:t>và</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điều</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khiển</a:t>
            </a:r>
            <a:r>
              <a:rPr lang="en-US" sz="2600" u="none" strike="noStrike" spc="-68" dirty="0">
                <a:solidFill>
                  <a:srgbClr val="FFF8F3"/>
                </a:solidFill>
                <a:latin typeface="+mj-lt"/>
                <a:ea typeface="Poppins"/>
                <a:cs typeface="Poppins"/>
                <a:sym typeface="Poppins"/>
              </a:rPr>
              <a:t> qua Bluetooth/</a:t>
            </a:r>
            <a:r>
              <a:rPr lang="en-US" sz="2600" u="none" strike="noStrike" spc="-68" dirty="0" err="1">
                <a:solidFill>
                  <a:srgbClr val="FFF8F3"/>
                </a:solidFill>
                <a:latin typeface="+mj-lt"/>
                <a:ea typeface="Poppins"/>
                <a:cs typeface="Poppins"/>
                <a:sym typeface="Poppins"/>
              </a:rPr>
              <a:t>WiFi</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Hệ</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thống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đáp</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ứng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các</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chức</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năng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cơ</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bản</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như</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phát</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hiện</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chuyển</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động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kiểm</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soát</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ra</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vào</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và</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điều</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khiển</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thiết</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bị</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thủ</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công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và</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tự</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động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Kết</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quả</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đạt</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được</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có</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tính</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ứng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dụng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và</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là</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nền</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tảng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để</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phát</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triển</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các</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hệ</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thống</a:t>
            </a:r>
            <a:r>
              <a:rPr lang="en-US" sz="2600" u="none" strike="noStrike" spc="-68" dirty="0">
                <a:solidFill>
                  <a:srgbClr val="FFF8F3"/>
                </a:solidFill>
                <a:latin typeface="+mj-lt"/>
                <a:ea typeface="Poppins"/>
                <a:cs typeface="Poppins"/>
                <a:sym typeface="Poppins"/>
              </a:rPr>
              <a:t> Smart Home – IoT </a:t>
            </a:r>
            <a:r>
              <a:rPr lang="en-US" sz="2600" u="none" strike="noStrike" spc="-68" dirty="0" err="1">
                <a:solidFill>
                  <a:srgbClr val="FFF8F3"/>
                </a:solidFill>
                <a:latin typeface="+mj-lt"/>
                <a:ea typeface="Poppins"/>
                <a:cs typeface="Poppins"/>
                <a:sym typeface="Poppins"/>
              </a:rPr>
              <a:t>nâng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cao</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trong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tương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lai</a:t>
            </a:r>
            <a:r>
              <a:rPr lang="en-US" sz="2600" u="none" strike="noStrike" spc="-68" dirty="0">
                <a:solidFill>
                  <a:srgbClr val="FFF8F3"/>
                </a:solidFill>
                <a:latin typeface="+mj-lt"/>
                <a:ea typeface="Poppins"/>
                <a:cs typeface="Poppins"/>
                <a:sym typeface="Poppins"/>
              </a:rPr>
              <a:t>.</a:t>
            </a:r>
          </a:p>
        </p:txBody>
      </p:sp>
      <p:sp>
        <p:nvSpPr>
          <p:cNvPr id="21" name="TextBox 21"/>
          <p:cNvSpPr txBox="1"/>
          <p:nvPr/>
        </p:nvSpPr>
        <p:spPr>
          <a:xfrm>
            <a:off x="6640889" y="3204810"/>
            <a:ext cx="4762548" cy="6673109"/>
          </a:xfrm>
          <a:prstGeom prst="rect">
            <a:avLst/>
          </a:prstGeom>
        </p:spPr>
        <p:txBody>
          <a:bodyPr lIns="0" tIns="0" rIns="0" bIns="0" rtlCol="0" anchor="t">
            <a:spAutoFit/>
          </a:bodyPr>
          <a:lstStyle/>
          <a:p>
            <a:pPr algn="just">
              <a:lnSpc>
                <a:spcPts val="2551"/>
              </a:lnSpc>
              <a:spcBef>
                <a:spcPct val="0"/>
              </a:spcBef>
            </a:pPr>
            <a:r>
              <a:rPr lang="en-US" sz="2600" spc="-65" dirty="0" err="1">
                <a:solidFill>
                  <a:srgbClr val="FFF8F3"/>
                </a:solidFill>
                <a:latin typeface="+mj-lt"/>
                <a:ea typeface="Poppins"/>
                <a:cs typeface="Poppins"/>
                <a:sym typeface="Poppins"/>
              </a:rPr>
              <a:t>Mặc</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dù</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hệ</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thống</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đã</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đạt</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được</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các</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mục</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tiêu</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cơ</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bản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tuy</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nhiên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trong</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quá</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trình</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thực</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hiện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vẫn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còn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một</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số</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hạn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chế</a:t>
            </a:r>
            <a:r>
              <a:rPr lang="en-US" sz="2600" u="none" strike="noStrike" spc="-65" dirty="0">
                <a:solidFill>
                  <a:srgbClr val="FFF8F3"/>
                </a:solidFill>
                <a:latin typeface="+mj-lt"/>
                <a:ea typeface="Poppins"/>
                <a:cs typeface="Poppins"/>
                <a:sym typeface="Poppins"/>
              </a:rPr>
              <a:t>:</a:t>
            </a:r>
          </a:p>
          <a:p>
            <a:pPr marL="474978" lvl="1" indent="-237489" algn="just">
              <a:lnSpc>
                <a:spcPts val="2551"/>
              </a:lnSpc>
              <a:spcBef>
                <a:spcPct val="0"/>
              </a:spcBef>
              <a:buFont typeface="Arial"/>
              <a:buChar char="•"/>
            </a:pPr>
            <a:r>
              <a:rPr lang="en-US" sz="2600" u="none" strike="noStrike" spc="-65" dirty="0">
                <a:solidFill>
                  <a:srgbClr val="FFF8F3"/>
                </a:solidFill>
                <a:latin typeface="+mj-lt"/>
                <a:ea typeface="Poppins"/>
                <a:cs typeface="Poppins"/>
                <a:sym typeface="Poppins"/>
              </a:rPr>
              <a:t>Giao </a:t>
            </a:r>
            <a:r>
              <a:rPr lang="en-US" sz="2600" u="none" strike="noStrike" spc="-65" dirty="0" err="1">
                <a:solidFill>
                  <a:srgbClr val="FFF8F3"/>
                </a:solidFill>
                <a:latin typeface="+mj-lt"/>
                <a:ea typeface="Poppins"/>
                <a:cs typeface="Poppins"/>
                <a:sym typeface="Poppins"/>
              </a:rPr>
              <a:t>diện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điều</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khiển</a:t>
            </a:r>
            <a:r>
              <a:rPr lang="en-US" sz="2600" u="none" strike="noStrike" spc="-65" dirty="0">
                <a:solidFill>
                  <a:srgbClr val="FFF8F3"/>
                </a:solidFill>
                <a:latin typeface="+mj-lt"/>
                <a:ea typeface="Poppins"/>
                <a:cs typeface="Poppins"/>
                <a:sym typeface="Poppins"/>
              </a:rPr>
              <a:t> Web/App </a:t>
            </a:r>
            <a:r>
              <a:rPr lang="en-US" sz="2600" u="none" strike="noStrike" spc="-65" dirty="0" err="1">
                <a:solidFill>
                  <a:srgbClr val="FFF8F3"/>
                </a:solidFill>
                <a:latin typeface="+mj-lt"/>
                <a:ea typeface="Poppins"/>
                <a:cs typeface="Poppins"/>
                <a:sym typeface="Poppins"/>
              </a:rPr>
              <a:t>còn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đơn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giản</a:t>
            </a:r>
            <a:endParaRPr lang="en-US" sz="2600" u="none" strike="noStrike" spc="-65" dirty="0">
              <a:solidFill>
                <a:srgbClr val="FFF8F3"/>
              </a:solidFill>
              <a:latin typeface="+mj-lt"/>
              <a:ea typeface="Poppins"/>
              <a:cs typeface="Poppins"/>
              <a:sym typeface="Poppins"/>
            </a:endParaRPr>
          </a:p>
          <a:p>
            <a:pPr marL="474978" lvl="1" indent="-237489" algn="just">
              <a:lnSpc>
                <a:spcPts val="2551"/>
              </a:lnSpc>
              <a:spcBef>
                <a:spcPct val="0"/>
              </a:spcBef>
              <a:buFont typeface="Arial"/>
              <a:buChar char="•"/>
            </a:pPr>
            <a:r>
              <a:rPr lang="en-US" sz="2600" u="none" strike="noStrike" spc="-65" dirty="0" err="1">
                <a:solidFill>
                  <a:srgbClr val="FFF8F3"/>
                </a:solidFill>
                <a:latin typeface="+mj-lt"/>
                <a:ea typeface="Poppins"/>
                <a:cs typeface="Poppins"/>
                <a:sym typeface="Poppins"/>
              </a:rPr>
              <a:t>Mức</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độ</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bảo</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mật</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còn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ở</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mức</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cơ</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bản</a:t>
            </a:r>
            <a:endParaRPr lang="en-US" sz="2600" u="none" strike="noStrike" spc="-65" dirty="0">
              <a:solidFill>
                <a:srgbClr val="FFF8F3"/>
              </a:solidFill>
              <a:latin typeface="+mj-lt"/>
              <a:ea typeface="Poppins"/>
              <a:cs typeface="Poppins"/>
              <a:sym typeface="Poppins"/>
            </a:endParaRPr>
          </a:p>
          <a:p>
            <a:pPr algn="just">
              <a:lnSpc>
                <a:spcPts val="2551"/>
              </a:lnSpc>
              <a:spcBef>
                <a:spcPct val="0"/>
              </a:spcBef>
            </a:pPr>
            <a:r>
              <a:rPr lang="en-US" sz="2600" u="none" strike="noStrike" spc="-65" dirty="0">
                <a:solidFill>
                  <a:srgbClr val="FFF8F3"/>
                </a:solidFill>
                <a:latin typeface="+mj-lt"/>
                <a:ea typeface="Poppins"/>
                <a:cs typeface="Poppins"/>
                <a:sym typeface="Poppins"/>
              </a:rPr>
              <a:t>Do </a:t>
            </a:r>
            <a:r>
              <a:rPr lang="en-US" sz="2600" u="none" strike="noStrike" spc="-65" dirty="0" err="1">
                <a:solidFill>
                  <a:srgbClr val="FFF8F3"/>
                </a:solidFill>
                <a:latin typeface="+mj-lt"/>
                <a:ea typeface="Poppins"/>
                <a:cs typeface="Poppins"/>
                <a:sym typeface="Poppins"/>
              </a:rPr>
              <a:t>đó</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nhóm</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đề</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xuất</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một</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số</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cải</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tiến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như</a:t>
            </a:r>
            <a:r>
              <a:rPr lang="en-US" sz="2600" u="none" strike="noStrike" spc="-65" dirty="0">
                <a:solidFill>
                  <a:srgbClr val="FFF8F3"/>
                </a:solidFill>
                <a:latin typeface="+mj-lt"/>
                <a:ea typeface="Poppins"/>
                <a:cs typeface="Poppins"/>
                <a:sym typeface="Poppins"/>
              </a:rPr>
              <a:t>:</a:t>
            </a:r>
          </a:p>
          <a:p>
            <a:pPr marL="474978" lvl="1" indent="-237489" algn="just">
              <a:lnSpc>
                <a:spcPts val="2551"/>
              </a:lnSpc>
              <a:spcBef>
                <a:spcPct val="0"/>
              </a:spcBef>
              <a:buFont typeface="Arial"/>
              <a:buChar char="•"/>
            </a:pPr>
            <a:r>
              <a:rPr lang="en-US" sz="2600" u="none" strike="noStrike" spc="-65" dirty="0" err="1">
                <a:solidFill>
                  <a:srgbClr val="FFF8F3"/>
                </a:solidFill>
                <a:latin typeface="+mj-lt"/>
                <a:ea typeface="Poppins"/>
                <a:cs typeface="Poppins"/>
                <a:sym typeface="Poppins"/>
              </a:rPr>
              <a:t>Tối</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ưu</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chương</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trình</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để</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giảm</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độ</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trễ</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khi</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xử</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lý</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nhiều</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tác</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vụ</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đồng</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thời</a:t>
            </a:r>
            <a:endParaRPr lang="en-US" sz="2600" u="none" strike="noStrike" spc="-65" dirty="0">
              <a:solidFill>
                <a:srgbClr val="FFF8F3"/>
              </a:solidFill>
              <a:latin typeface="+mj-lt"/>
              <a:ea typeface="Poppins"/>
              <a:cs typeface="Poppins"/>
              <a:sym typeface="Poppins"/>
            </a:endParaRPr>
          </a:p>
          <a:p>
            <a:pPr marL="474978" lvl="1" indent="-237489" algn="just">
              <a:lnSpc>
                <a:spcPts val="2551"/>
              </a:lnSpc>
              <a:spcBef>
                <a:spcPct val="0"/>
              </a:spcBef>
              <a:buFont typeface="Arial"/>
              <a:buChar char="•"/>
            </a:pPr>
            <a:r>
              <a:rPr lang="en-US" sz="2600" u="none" strike="noStrike" spc="-65" dirty="0" err="1">
                <a:solidFill>
                  <a:srgbClr val="FFF8F3"/>
                </a:solidFill>
                <a:latin typeface="+mj-lt"/>
                <a:ea typeface="Poppins"/>
                <a:cs typeface="Poppins"/>
                <a:sym typeface="Poppins"/>
              </a:rPr>
              <a:t>Nâng</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cao</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giao</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diện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người</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dùng</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giúp</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việc</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giám</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sát</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và</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điều</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khiển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trở</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nên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trực</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quan</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hơn</a:t>
            </a:r>
            <a:endParaRPr lang="en-US" sz="2600" u="none" strike="noStrike" spc="-65" dirty="0">
              <a:solidFill>
                <a:srgbClr val="FFF8F3"/>
              </a:solidFill>
              <a:latin typeface="+mj-lt"/>
              <a:ea typeface="Poppins"/>
              <a:cs typeface="Poppins"/>
              <a:sym typeface="Poppins"/>
            </a:endParaRPr>
          </a:p>
          <a:p>
            <a:pPr marL="474978" lvl="1" indent="-237489" algn="just">
              <a:lnSpc>
                <a:spcPts val="2551"/>
              </a:lnSpc>
              <a:spcBef>
                <a:spcPct val="0"/>
              </a:spcBef>
              <a:buFont typeface="Arial"/>
              <a:buChar char="•"/>
            </a:pPr>
            <a:r>
              <a:rPr lang="en-US" sz="2600" u="none" strike="noStrike" spc="-65" dirty="0" err="1">
                <a:solidFill>
                  <a:srgbClr val="FFF8F3"/>
                </a:solidFill>
                <a:latin typeface="+mj-lt"/>
                <a:ea typeface="Poppins"/>
                <a:cs typeface="Poppins"/>
                <a:sym typeface="Poppins"/>
              </a:rPr>
              <a:t>Bổ</a:t>
            </a:r>
            <a:r>
              <a:rPr lang="en-US" sz="2600" u="none" strike="noStrike" spc="-65" dirty="0">
                <a:solidFill>
                  <a:srgbClr val="FFF8F3"/>
                </a:solidFill>
                <a:latin typeface="+mj-lt"/>
                <a:ea typeface="Poppins"/>
                <a:cs typeface="Poppins"/>
                <a:sym typeface="Poppins"/>
              </a:rPr>
              <a:t> sung </a:t>
            </a:r>
            <a:r>
              <a:rPr lang="en-US" sz="2600" u="none" strike="noStrike" spc="-65" dirty="0" err="1">
                <a:solidFill>
                  <a:srgbClr val="FFF8F3"/>
                </a:solidFill>
                <a:latin typeface="+mj-lt"/>
                <a:ea typeface="Poppins"/>
                <a:cs typeface="Poppins"/>
                <a:sym typeface="Poppins"/>
              </a:rPr>
              <a:t>các</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cơ</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chế</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bảo</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mật</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trong</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giao</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tiếp</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không</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dây</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giữa</a:t>
            </a:r>
            <a:r>
              <a:rPr lang="en-US" sz="2600" u="none" strike="noStrike" spc="-65" dirty="0">
                <a:solidFill>
                  <a:srgbClr val="FFF8F3"/>
                </a:solidFill>
                <a:latin typeface="+mj-lt"/>
                <a:ea typeface="Poppins"/>
                <a:cs typeface="Poppins"/>
                <a:sym typeface="Poppins"/>
              </a:rPr>
              <a:t> ESP32 </a:t>
            </a:r>
            <a:r>
              <a:rPr lang="en-US" sz="2600" u="none" strike="noStrike" spc="-65" dirty="0" err="1">
                <a:solidFill>
                  <a:srgbClr val="FFF8F3"/>
                </a:solidFill>
                <a:latin typeface="+mj-lt"/>
                <a:ea typeface="Poppins"/>
                <a:cs typeface="Poppins"/>
                <a:sym typeface="Poppins"/>
              </a:rPr>
              <a:t>và</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hệ</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thống</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điều</a:t>
            </a:r>
            <a:r>
              <a:rPr lang="en-US" sz="2600" u="none" strike="noStrike" spc="-65" dirty="0">
                <a:solidFill>
                  <a:srgbClr val="FFF8F3"/>
                </a:solidFill>
                <a:latin typeface="+mj-lt"/>
                <a:ea typeface="Poppins"/>
                <a:cs typeface="Poppins"/>
                <a:sym typeface="Poppins"/>
              </a:rPr>
              <a:t> </a:t>
            </a:r>
            <a:r>
              <a:rPr lang="en-US" sz="2600" u="none" strike="noStrike" spc="-65" dirty="0" err="1">
                <a:solidFill>
                  <a:srgbClr val="FFF8F3"/>
                </a:solidFill>
                <a:latin typeface="+mj-lt"/>
                <a:ea typeface="Poppins"/>
                <a:cs typeface="Poppins"/>
                <a:sym typeface="Poppins"/>
              </a:rPr>
              <a:t>khiển</a:t>
            </a:r>
            <a:endParaRPr lang="en-US" sz="2600" u="none" strike="noStrike" spc="-65" dirty="0">
              <a:solidFill>
                <a:srgbClr val="FFF8F3"/>
              </a:solidFill>
              <a:latin typeface="+mj-lt"/>
              <a:ea typeface="Poppins"/>
              <a:cs typeface="Poppins"/>
              <a:sym typeface="Poppins"/>
            </a:endParaRPr>
          </a:p>
          <a:p>
            <a:pPr marL="0" lvl="1" indent="0" algn="just">
              <a:lnSpc>
                <a:spcPts val="2551"/>
              </a:lnSpc>
              <a:spcBef>
                <a:spcPct val="0"/>
              </a:spcBef>
            </a:pPr>
            <a:endParaRPr lang="en-US" sz="2600" u="none" strike="noStrike" spc="-65" dirty="0">
              <a:solidFill>
                <a:srgbClr val="FFF8F3"/>
              </a:solidFill>
              <a:latin typeface="+mj-lt"/>
              <a:ea typeface="Poppins"/>
              <a:cs typeface="Poppins"/>
              <a:sym typeface="Poppins"/>
            </a:endParaRPr>
          </a:p>
        </p:txBody>
      </p:sp>
      <p:sp>
        <p:nvSpPr>
          <p:cNvPr id="22" name="TextBox 22"/>
          <p:cNvSpPr txBox="1"/>
          <p:nvPr/>
        </p:nvSpPr>
        <p:spPr>
          <a:xfrm>
            <a:off x="12330183" y="2857500"/>
            <a:ext cx="5443257" cy="5874172"/>
          </a:xfrm>
          <a:prstGeom prst="rect">
            <a:avLst/>
          </a:prstGeom>
        </p:spPr>
        <p:txBody>
          <a:bodyPr lIns="0" tIns="0" rIns="0" bIns="0" rtlCol="0" anchor="t">
            <a:spAutoFit/>
          </a:bodyPr>
          <a:lstStyle/>
          <a:p>
            <a:pPr algn="just">
              <a:lnSpc>
                <a:spcPts val="2667"/>
              </a:lnSpc>
              <a:spcBef>
                <a:spcPct val="0"/>
              </a:spcBef>
            </a:pPr>
            <a:endParaRPr sz="2600" dirty="0">
              <a:latin typeface="+mj-lt"/>
            </a:endParaRPr>
          </a:p>
          <a:p>
            <a:pPr marL="496567" lvl="1" indent="-248284" algn="just">
              <a:lnSpc>
                <a:spcPts val="2667"/>
              </a:lnSpc>
              <a:spcBef>
                <a:spcPct val="0"/>
              </a:spcBef>
              <a:buFont typeface="Arial"/>
              <a:buChar char="•"/>
            </a:pPr>
            <a:r>
              <a:rPr lang="en-US" sz="2600" u="none" strike="noStrike" spc="-68" dirty="0" err="1">
                <a:solidFill>
                  <a:srgbClr val="FFF8F3"/>
                </a:solidFill>
                <a:latin typeface="+mj-lt"/>
                <a:ea typeface="Poppins"/>
                <a:cs typeface="Poppins"/>
                <a:sym typeface="Poppins"/>
              </a:rPr>
              <a:t>Mở</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rộng</a:t>
            </a:r>
            <a:r>
              <a:rPr lang="en-US" sz="2600" u="none" strike="noStrike" spc="-68" dirty="0">
                <a:solidFill>
                  <a:srgbClr val="FFF8F3"/>
                </a:solidFill>
                <a:latin typeface="+mj-lt"/>
                <a:ea typeface="Poppins"/>
                <a:cs typeface="Poppins"/>
                <a:sym typeface="Poppins"/>
              </a:rPr>
              <a:t> IoT:</a:t>
            </a:r>
          </a:p>
          <a:p>
            <a:pPr marL="496567" lvl="1" indent="-248284" algn="just">
              <a:lnSpc>
                <a:spcPts val="2667"/>
              </a:lnSpc>
              <a:spcBef>
                <a:spcPct val="0"/>
              </a:spcBef>
              <a:buFont typeface="Arial"/>
              <a:buChar char="•"/>
            </a:pP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Kết</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nối</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hệ</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thống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với</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nền</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tảng</a:t>
            </a:r>
            <a:r>
              <a:rPr lang="en-US" sz="2600" u="none" strike="noStrike" spc="-68" dirty="0">
                <a:solidFill>
                  <a:srgbClr val="FFF8F3"/>
                </a:solidFill>
                <a:latin typeface="+mj-lt"/>
                <a:ea typeface="Poppins"/>
                <a:cs typeface="Poppins"/>
                <a:sym typeface="Poppins"/>
              </a:rPr>
              <a:t> IoT (Firebase, MQTT, Web Server) </a:t>
            </a:r>
            <a:r>
              <a:rPr lang="en-US" sz="2600" u="none" strike="noStrike" spc="-68" dirty="0" err="1">
                <a:solidFill>
                  <a:srgbClr val="FFF8F3"/>
                </a:solidFill>
                <a:latin typeface="+mj-lt"/>
                <a:ea typeface="Poppins"/>
                <a:cs typeface="Poppins"/>
                <a:sym typeface="Poppins"/>
              </a:rPr>
              <a:t>để</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giám</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sát</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và</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điều</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khiển</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từ</a:t>
            </a:r>
            <a:r>
              <a:rPr lang="en-US" sz="2600" u="none" strike="noStrike" spc="-68" dirty="0">
                <a:solidFill>
                  <a:srgbClr val="FFF8F3"/>
                </a:solidFill>
                <a:latin typeface="+mj-lt"/>
                <a:ea typeface="Poppins"/>
                <a:cs typeface="Poppins"/>
                <a:sym typeface="Poppins"/>
              </a:rPr>
              <a:t> xa </a:t>
            </a:r>
            <a:r>
              <a:rPr lang="en-US" sz="2600" u="none" strike="noStrike" spc="-68" dirty="0" err="1">
                <a:solidFill>
                  <a:srgbClr val="FFF8F3"/>
                </a:solidFill>
                <a:latin typeface="+mj-lt"/>
                <a:ea typeface="Poppins"/>
                <a:cs typeface="Poppins"/>
                <a:sym typeface="Poppins"/>
              </a:rPr>
              <a:t>thông</a:t>
            </a:r>
            <a:r>
              <a:rPr lang="en-US" sz="2600" u="none" strike="noStrike" spc="-68" dirty="0">
                <a:solidFill>
                  <a:srgbClr val="FFF8F3"/>
                </a:solidFill>
                <a:latin typeface="+mj-lt"/>
                <a:ea typeface="Poppins"/>
                <a:cs typeface="Poppins"/>
                <a:sym typeface="Poppins"/>
              </a:rPr>
              <a:t> qua Internet.</a:t>
            </a:r>
          </a:p>
          <a:p>
            <a:pPr marL="496567" lvl="1" indent="-248284" algn="just">
              <a:lnSpc>
                <a:spcPts val="2667"/>
              </a:lnSpc>
              <a:spcBef>
                <a:spcPct val="0"/>
              </a:spcBef>
              <a:buFont typeface="Arial"/>
              <a:buChar char="•"/>
            </a:pPr>
            <a:r>
              <a:rPr lang="en-US" sz="2600" u="none" strike="noStrike" spc="-68" dirty="0" err="1">
                <a:solidFill>
                  <a:srgbClr val="FFF8F3"/>
                </a:solidFill>
                <a:latin typeface="+mj-lt"/>
                <a:ea typeface="Poppins"/>
                <a:cs typeface="Poppins"/>
                <a:sym typeface="Poppins"/>
              </a:rPr>
              <a:t>Bổ</a:t>
            </a:r>
            <a:r>
              <a:rPr lang="en-US" sz="2600" u="none" strike="noStrike" spc="-68" dirty="0">
                <a:solidFill>
                  <a:srgbClr val="FFF8F3"/>
                </a:solidFill>
                <a:latin typeface="+mj-lt"/>
                <a:ea typeface="Poppins"/>
                <a:cs typeface="Poppins"/>
                <a:sym typeface="Poppins"/>
              </a:rPr>
              <a:t> sung </a:t>
            </a:r>
            <a:r>
              <a:rPr lang="en-US" sz="2600" u="none" strike="noStrike" spc="-68" dirty="0" err="1">
                <a:solidFill>
                  <a:srgbClr val="FFF8F3"/>
                </a:solidFill>
                <a:latin typeface="+mj-lt"/>
                <a:ea typeface="Poppins"/>
                <a:cs typeface="Poppins"/>
                <a:sym typeface="Poppins"/>
              </a:rPr>
              <a:t>cảm</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biến</a:t>
            </a:r>
            <a:r>
              <a:rPr lang="en-US" sz="2600" u="none" strike="noStrike" spc="-68" dirty="0">
                <a:solidFill>
                  <a:srgbClr val="FFF8F3"/>
                </a:solidFill>
                <a:latin typeface="+mj-lt"/>
                <a:ea typeface="Poppins"/>
                <a:cs typeface="Poppins"/>
                <a:sym typeface="Poppins"/>
              </a:rPr>
              <a:t>:</a:t>
            </a:r>
          </a:p>
          <a:p>
            <a:pPr marL="496567" lvl="1" indent="-248284" algn="just">
              <a:lnSpc>
                <a:spcPts val="2667"/>
              </a:lnSpc>
              <a:spcBef>
                <a:spcPct val="0"/>
              </a:spcBef>
              <a:buFont typeface="Arial"/>
              <a:buChar char="•"/>
            </a:pP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Thêm</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các</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cảm</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biến</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như</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khí</a:t>
            </a:r>
            <a:r>
              <a:rPr lang="en-US" sz="2600" u="none" strike="noStrike" spc="-68" dirty="0">
                <a:solidFill>
                  <a:srgbClr val="FFF8F3"/>
                </a:solidFill>
                <a:latin typeface="+mj-lt"/>
                <a:ea typeface="Poppins"/>
                <a:cs typeface="Poppins"/>
                <a:sym typeface="Poppins"/>
              </a:rPr>
              <a:t> gas, </a:t>
            </a:r>
            <a:r>
              <a:rPr lang="en-US" sz="2600" u="none" strike="noStrike" spc="-68" dirty="0" err="1">
                <a:solidFill>
                  <a:srgbClr val="FFF8F3"/>
                </a:solidFill>
                <a:latin typeface="+mj-lt"/>
                <a:ea typeface="Poppins"/>
                <a:cs typeface="Poppins"/>
                <a:sym typeface="Poppins"/>
              </a:rPr>
              <a:t>khói</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để</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nâng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cao</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khả</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năng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giám</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sát</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môi</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trường</a:t>
            </a:r>
            <a:r>
              <a:rPr lang="en-US" sz="2600" u="none" strike="noStrike" spc="-68" dirty="0">
                <a:solidFill>
                  <a:srgbClr val="FFF8F3"/>
                </a:solidFill>
                <a:latin typeface="+mj-lt"/>
                <a:ea typeface="Poppins"/>
                <a:cs typeface="Poppins"/>
                <a:sym typeface="Poppins"/>
              </a:rPr>
              <a:t>.</a:t>
            </a:r>
          </a:p>
          <a:p>
            <a:pPr marL="496567" lvl="1" indent="-248284" algn="just">
              <a:lnSpc>
                <a:spcPts val="2667"/>
              </a:lnSpc>
              <a:spcBef>
                <a:spcPct val="0"/>
              </a:spcBef>
              <a:buFont typeface="Arial"/>
              <a:buChar char="•"/>
            </a:pPr>
            <a:r>
              <a:rPr lang="en-US" sz="2600" u="none" strike="noStrike" spc="-68" dirty="0" err="1">
                <a:solidFill>
                  <a:srgbClr val="FFF8F3"/>
                </a:solidFill>
                <a:latin typeface="+mj-lt"/>
                <a:ea typeface="Poppins"/>
                <a:cs typeface="Poppins"/>
                <a:sym typeface="Poppins"/>
              </a:rPr>
              <a:t>Tự</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động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hóa</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thông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minh</a:t>
            </a:r>
            <a:r>
              <a:rPr lang="en-US" sz="2600" u="none" strike="noStrike" spc="-68" dirty="0">
                <a:solidFill>
                  <a:srgbClr val="FFF8F3"/>
                </a:solidFill>
                <a:latin typeface="+mj-lt"/>
                <a:ea typeface="Poppins"/>
                <a:cs typeface="Poppins"/>
                <a:sym typeface="Poppins"/>
              </a:rPr>
              <a:t>:</a:t>
            </a:r>
          </a:p>
          <a:p>
            <a:pPr marL="496567" lvl="1" indent="-248284" algn="just">
              <a:lnSpc>
                <a:spcPts val="2667"/>
              </a:lnSpc>
              <a:spcBef>
                <a:spcPct val="0"/>
              </a:spcBef>
              <a:buFont typeface="Arial"/>
              <a:buChar char="•"/>
            </a:pPr>
            <a:r>
              <a:rPr lang="en-US" sz="2600" u="none" strike="noStrike" spc="-68" dirty="0" err="1">
                <a:solidFill>
                  <a:srgbClr val="FFF8F3"/>
                </a:solidFill>
                <a:latin typeface="+mj-lt"/>
                <a:ea typeface="Poppins"/>
                <a:cs typeface="Poppins"/>
                <a:sym typeface="Poppins"/>
              </a:rPr>
              <a:t>Ứng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dụng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thực</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tế</a:t>
            </a:r>
            <a:r>
              <a:rPr lang="en-US" sz="2600" u="none" strike="noStrike" spc="-68" dirty="0">
                <a:solidFill>
                  <a:srgbClr val="FFF8F3"/>
                </a:solidFill>
                <a:latin typeface="+mj-lt"/>
                <a:ea typeface="Poppins"/>
                <a:cs typeface="Poppins"/>
                <a:sym typeface="Poppins"/>
              </a:rPr>
              <a:t>:</a:t>
            </a:r>
          </a:p>
          <a:p>
            <a:pPr marL="496567" lvl="1" indent="-248284" algn="just">
              <a:lnSpc>
                <a:spcPts val="2667"/>
              </a:lnSpc>
              <a:spcBef>
                <a:spcPct val="0"/>
              </a:spcBef>
              <a:buFont typeface="Arial"/>
              <a:buChar char="•"/>
            </a:pP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Áp</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dụng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hệ</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thống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cho</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nhà</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ở</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phòng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trọ</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văn</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phòng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nhỏ</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hoặc</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mô</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hình</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học</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tập</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trong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lĩnh</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vực</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hệ</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thống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nhúng</a:t>
            </a:r>
            <a:r>
              <a:rPr lang="en-US" sz="2600" u="none" strike="noStrike" spc="-68" dirty="0">
                <a:solidFill>
                  <a:srgbClr val="FFF8F3"/>
                </a:solidFill>
                <a:latin typeface="+mj-lt"/>
                <a:ea typeface="Poppins"/>
                <a:cs typeface="Poppins"/>
                <a:sym typeface="Poppins"/>
              </a:rPr>
              <a:t> </a:t>
            </a:r>
            <a:r>
              <a:rPr lang="en-US" sz="2600" u="none" strike="noStrike" spc="-68" dirty="0" err="1">
                <a:solidFill>
                  <a:srgbClr val="FFF8F3"/>
                </a:solidFill>
                <a:latin typeface="+mj-lt"/>
                <a:ea typeface="Poppins"/>
                <a:cs typeface="Poppins"/>
                <a:sym typeface="Poppins"/>
              </a:rPr>
              <a:t>và</a:t>
            </a:r>
            <a:r>
              <a:rPr lang="en-US" sz="2600" u="none" strike="noStrike" spc="-68" dirty="0">
                <a:solidFill>
                  <a:srgbClr val="FFF8F3"/>
                </a:solidFill>
                <a:latin typeface="+mj-lt"/>
                <a:ea typeface="Poppins"/>
                <a:cs typeface="Poppins"/>
                <a:sym typeface="Poppins"/>
              </a:rPr>
              <a:t> IoT.</a:t>
            </a:r>
          </a:p>
          <a:p>
            <a:pPr algn="just">
              <a:lnSpc>
                <a:spcPts val="2667"/>
              </a:lnSpc>
              <a:spcBef>
                <a:spcPct val="0"/>
              </a:spcBef>
            </a:pPr>
            <a:endParaRPr lang="en-US" sz="2200" u="none" strike="noStrike" spc="-68" dirty="0">
              <a:solidFill>
                <a:srgbClr val="FFF8F3"/>
              </a:solidFill>
              <a:latin typeface="+mj-lt"/>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blinds(horizontal)">
                                      <p:cBhvr>
                                        <p:cTn id="49" dur="500"/>
                                        <p:tgtEl>
                                          <p:spTgt spid="3"/>
                                        </p:tgtEl>
                                      </p:cBhvr>
                                    </p:animEffect>
                                  </p:childTnLst>
                                </p:cTn>
                              </p:par>
                              <p:par>
                                <p:cTn id="50" presetID="3" presetClass="entr" presetSubtype="1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linds(horizontal)">
                                      <p:cBhvr>
                                        <p:cTn id="52" dur="500"/>
                                        <p:tgtEl>
                                          <p:spTgt spid="6"/>
                                        </p:tgtEl>
                                      </p:cBhvr>
                                    </p:animEffect>
                                  </p:childTnLst>
                                </p:cTn>
                              </p:par>
                              <p:par>
                                <p:cTn id="53" presetID="3" presetClass="entr" presetSubtype="1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blinds(horizontal)">
                                      <p:cBhvr>
                                        <p:cTn id="55" dur="500"/>
                                        <p:tgtEl>
                                          <p:spTgt spid="9"/>
                                        </p:tgtEl>
                                      </p:cBhvr>
                                    </p:animEffect>
                                  </p:childTnLst>
                                </p:cTn>
                              </p:par>
                              <p:par>
                                <p:cTn id="56" presetID="3" presetClass="entr" presetSubtype="10" fill="hold" grpId="1"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linds(horizontal)">
                                      <p:cBhvr>
                                        <p:cTn id="58" dur="500"/>
                                        <p:tgtEl>
                                          <p:spTgt spid="17"/>
                                        </p:tgtEl>
                                      </p:cBhvr>
                                    </p:animEffect>
                                  </p:childTnLst>
                                </p:cTn>
                              </p:par>
                              <p:par>
                                <p:cTn id="59" presetID="3" presetClass="entr" presetSubtype="10" fill="hold" grpId="1"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blinds(horizontal)">
                                      <p:cBhvr>
                                        <p:cTn id="61" dur="500"/>
                                        <p:tgtEl>
                                          <p:spTgt spid="18"/>
                                        </p:tgtEl>
                                      </p:cBhvr>
                                    </p:animEffect>
                                  </p:childTnLst>
                                </p:cTn>
                              </p:par>
                              <p:par>
                                <p:cTn id="62" presetID="3" presetClass="entr" presetSubtype="10" fill="hold" grpId="1"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blinds(horizontal)">
                                      <p:cBhvr>
                                        <p:cTn id="64" dur="500"/>
                                        <p:tgtEl>
                                          <p:spTgt spid="19"/>
                                        </p:tgtEl>
                                      </p:cBhvr>
                                    </p:animEffect>
                                  </p:childTnLst>
                                </p:cTn>
                              </p:par>
                              <p:par>
                                <p:cTn id="65" presetID="3" presetClass="entr" presetSubtype="10" fill="hold" grpId="1"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linds(horizontal)">
                                      <p:cBhvr>
                                        <p:cTn id="67" dur="500"/>
                                        <p:tgtEl>
                                          <p:spTgt spid="20"/>
                                        </p:tgtEl>
                                      </p:cBhvr>
                                    </p:animEffect>
                                  </p:childTnLst>
                                </p:cTn>
                              </p:par>
                              <p:par>
                                <p:cTn id="68" presetID="3" presetClass="entr" presetSubtype="10" fill="hold" grpId="1"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blinds(horizontal)">
                                      <p:cBhvr>
                                        <p:cTn id="70" dur="500"/>
                                        <p:tgtEl>
                                          <p:spTgt spid="21"/>
                                        </p:tgtEl>
                                      </p:cBhvr>
                                    </p:animEffect>
                                  </p:childTnLst>
                                </p:cTn>
                              </p:par>
                              <p:par>
                                <p:cTn id="71" presetID="3" presetClass="entr" presetSubtype="10" fill="hold" grpId="1"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blinds(horizontal)">
                                      <p:cBhvr>
                                        <p:cTn id="7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20" grpId="0"/>
      <p:bldP spid="20" grpId="1"/>
      <p:bldP spid="21" grpId="0"/>
      <p:bldP spid="21" grpId="1"/>
      <p:bldP spid="22" grpId="0"/>
      <p:bldP spid="22"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6313597" y="2895995"/>
            <a:ext cx="624230" cy="689150"/>
          </a:xfrm>
          <a:custGeom>
            <a:avLst/>
            <a:gdLst/>
            <a:ahLst/>
            <a:cxnLst/>
            <a:rect l="l" t="t" r="r" b="b"/>
            <a:pathLst>
              <a:path w="624230" h="689150">
                <a:moveTo>
                  <a:pt x="0" y="0"/>
                </a:moveTo>
                <a:lnTo>
                  <a:pt x="624230" y="0"/>
                </a:lnTo>
                <a:lnTo>
                  <a:pt x="624230" y="689150"/>
                </a:lnTo>
                <a:lnTo>
                  <a:pt x="0" y="689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TextBox 9"/>
          <p:cNvSpPr txBox="1"/>
          <p:nvPr/>
        </p:nvSpPr>
        <p:spPr>
          <a:xfrm>
            <a:off x="2394877" y="3839677"/>
            <a:ext cx="14585313" cy="3875573"/>
          </a:xfrm>
          <a:prstGeom prst="rect">
            <a:avLst/>
          </a:prstGeom>
        </p:spPr>
        <p:txBody>
          <a:bodyPr lIns="0" tIns="0" rIns="0" bIns="0" rtlCol="0" anchor="t">
            <a:spAutoFit/>
          </a:bodyPr>
          <a:lstStyle/>
          <a:p>
            <a:pPr algn="ctr">
              <a:lnSpc>
                <a:spcPts val="31719"/>
              </a:lnSpc>
            </a:pPr>
            <a:r>
              <a:rPr lang="en-US" sz="22656" dirty="0">
                <a:solidFill>
                  <a:srgbClr val="405D72"/>
                </a:solidFill>
                <a:latin typeface="Anton"/>
                <a:ea typeface="Anton"/>
                <a:cs typeface="Anton"/>
                <a:sym typeface="Anton"/>
              </a:rPr>
              <a:t>THANK YOU !</a:t>
            </a:r>
          </a:p>
        </p:txBody>
      </p:sp>
      <p:sp>
        <p:nvSpPr>
          <p:cNvPr id="10" name="TextBox 10"/>
          <p:cNvSpPr txBox="1"/>
          <p:nvPr/>
        </p:nvSpPr>
        <p:spPr>
          <a:xfrm>
            <a:off x="4348142" y="3221520"/>
            <a:ext cx="10678784" cy="561141"/>
          </a:xfrm>
          <a:prstGeom prst="rect">
            <a:avLst/>
          </a:prstGeom>
        </p:spPr>
        <p:txBody>
          <a:bodyPr lIns="0" tIns="0" rIns="0" bIns="0" rtlCol="0" anchor="t">
            <a:spAutoFit/>
          </a:bodyPr>
          <a:lstStyle/>
          <a:p>
            <a:pPr marL="0" lvl="1" indent="0" algn="ctr">
              <a:lnSpc>
                <a:spcPts val="4159"/>
              </a:lnSpc>
            </a:pPr>
            <a:r>
              <a:rPr lang="en-US" sz="3585" spc="-107">
                <a:solidFill>
                  <a:srgbClr val="405D72"/>
                </a:solidFill>
                <a:latin typeface="Poppins"/>
                <a:ea typeface="Poppins"/>
                <a:cs typeface="Poppins"/>
                <a:sym typeface="Poppins"/>
              </a:rPr>
              <a:t>“ Thành Vinh Quang “</a:t>
            </a:r>
          </a:p>
        </p:txBody>
      </p:sp>
      <p:sp>
        <p:nvSpPr>
          <p:cNvPr id="11" name="TextBox 11"/>
          <p:cNvSpPr txBox="1"/>
          <p:nvPr/>
        </p:nvSpPr>
        <p:spPr>
          <a:xfrm>
            <a:off x="7662539" y="2618807"/>
            <a:ext cx="3587152" cy="672860"/>
          </a:xfrm>
          <a:prstGeom prst="rect">
            <a:avLst/>
          </a:prstGeom>
        </p:spPr>
        <p:txBody>
          <a:bodyPr lIns="0" tIns="0" rIns="0" bIns="0" rtlCol="0" anchor="t">
            <a:spAutoFit/>
          </a:bodyPr>
          <a:lstStyle/>
          <a:p>
            <a:pPr marL="0" lvl="1" indent="0" algn="r">
              <a:lnSpc>
                <a:spcPts val="4930"/>
              </a:lnSpc>
            </a:pPr>
            <a:r>
              <a:rPr lang="en-US" sz="4250" b="1" spc="-127" dirty="0">
                <a:solidFill>
                  <a:srgbClr val="405D72"/>
                </a:solidFill>
                <a:latin typeface="Poppins Bold"/>
                <a:ea typeface="Poppins Bold"/>
                <a:cs typeface="Poppins Bold"/>
                <a:sym typeface="Poppins Bold"/>
              </a:rPr>
              <a:t>Smart Home</a:t>
            </a:r>
          </a:p>
        </p:txBody>
      </p:sp>
      <p:sp>
        <p:nvSpPr>
          <p:cNvPr id="12" name="Freeform 12"/>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sp>
      <p:sp>
        <p:nvSpPr>
          <p:cNvPr id="13" name="AutoShape 13"/>
          <p:cNvSpPr/>
          <p:nvPr/>
        </p:nvSpPr>
        <p:spPr>
          <a:xfrm>
            <a:off x="6209995" y="3894290"/>
            <a:ext cx="6492240" cy="0"/>
          </a:xfrm>
          <a:prstGeom prst="line">
            <a:avLst/>
          </a:prstGeom>
          <a:ln w="38100" cap="flat">
            <a:solidFill>
              <a:srgbClr val="000000"/>
            </a:solidFill>
            <a:prstDash val="solid"/>
            <a:headEnd type="none" w="sm" len="sm"/>
            <a:tailEnd type="none" w="sm" len="sm"/>
          </a:ln>
        </p:spPr>
      </p:sp>
      <p:sp>
        <p:nvSpPr>
          <p:cNvPr id="15" name="TextBox 14">
            <a:extLst>
              <a:ext uri="{FF2B5EF4-FFF2-40B4-BE49-F238E27FC236}">
                <a16:creationId xmlns:a16="http://schemas.microsoft.com/office/drawing/2014/main" id="{958A2FAF-DED3-C801-B1B1-C5B8CDF69B92}"/>
              </a:ext>
            </a:extLst>
          </p:cNvPr>
          <p:cNvSpPr txBox="1"/>
          <p:nvPr/>
        </p:nvSpPr>
        <p:spPr>
          <a:xfrm>
            <a:off x="15267432" y="1684344"/>
            <a:ext cx="3008376" cy="671338"/>
          </a:xfrm>
          <a:prstGeom prst="rect">
            <a:avLst/>
          </a:prstGeom>
          <a:noFill/>
        </p:spPr>
        <p:txBody>
          <a:bodyPr wrap="square">
            <a:spAutoFit/>
          </a:bodyPr>
          <a:lstStyle/>
          <a:p>
            <a:pPr marL="0" lvl="1" indent="0" algn="r">
              <a:lnSpc>
                <a:spcPts val="4930"/>
              </a:lnSpc>
            </a:pPr>
            <a:r>
              <a:rPr lang="en-US" sz="2800" b="1" spc="-127" dirty="0">
                <a:solidFill>
                  <a:schemeClr val="bg1"/>
                </a:solidFill>
                <a:latin typeface="Poppins Bold"/>
                <a:ea typeface="Poppins Bold"/>
                <a:cs typeface="Poppins Bold"/>
                <a:sym typeface="Poppins Bold"/>
              </a:rPr>
              <a:t>IOT</a:t>
            </a:r>
          </a:p>
        </p:txBody>
      </p:sp>
      <p:sp>
        <p:nvSpPr>
          <p:cNvPr id="16" name="TextBox 15">
            <a:extLst>
              <a:ext uri="{FF2B5EF4-FFF2-40B4-BE49-F238E27FC236}">
                <a16:creationId xmlns:a16="http://schemas.microsoft.com/office/drawing/2014/main" id="{9411CE4F-7E82-57F1-6A83-CB6FAFA9F6A6}"/>
              </a:ext>
            </a:extLst>
          </p:cNvPr>
          <p:cNvSpPr txBox="1"/>
          <p:nvPr/>
        </p:nvSpPr>
        <p:spPr>
          <a:xfrm rot="16200000">
            <a:off x="-3478836" y="8925709"/>
            <a:ext cx="7791656" cy="665182"/>
          </a:xfrm>
          <a:prstGeom prst="rect">
            <a:avLst/>
          </a:prstGeom>
          <a:noFill/>
        </p:spPr>
        <p:txBody>
          <a:bodyPr wrap="square">
            <a:spAutoFit/>
          </a:bodyPr>
          <a:lstStyle/>
          <a:p>
            <a:pPr marL="0" lvl="1" indent="0" algn="r">
              <a:lnSpc>
                <a:spcPts val="4930"/>
              </a:lnSpc>
            </a:pPr>
            <a:r>
              <a:rPr lang="en-US" sz="2800" b="1" spc="-127" dirty="0" err="1">
                <a:solidFill>
                  <a:schemeClr val="bg1"/>
                </a:solidFill>
                <a:latin typeface="Poppins Bold"/>
                <a:ea typeface="Poppins Bold"/>
                <a:cs typeface="Poppins Bold"/>
                <a:sym typeface="Poppins Bold"/>
              </a:rPr>
              <a:t>Xây</a:t>
            </a:r>
            <a:r>
              <a:rPr lang="en-US" sz="2800" b="1" spc="-127" dirty="0">
                <a:solidFill>
                  <a:schemeClr val="bg1"/>
                </a:solidFill>
                <a:latin typeface="Poppins Bold"/>
                <a:ea typeface="Poppins Bold"/>
                <a:cs typeface="Poppins Bold"/>
                <a:sym typeface="Poppins Bold"/>
              </a:rPr>
              <a:t> dung </a:t>
            </a:r>
            <a:r>
              <a:rPr lang="en-US" sz="2800" b="1" spc="-127" dirty="0" err="1">
                <a:solidFill>
                  <a:schemeClr val="bg1"/>
                </a:solidFill>
                <a:latin typeface="Poppins Bold"/>
                <a:ea typeface="Poppins Bold"/>
                <a:cs typeface="Poppins Bold"/>
                <a:sym typeface="Poppins Bold"/>
              </a:rPr>
              <a:t>hệ</a:t>
            </a:r>
            <a:r>
              <a:rPr lang="en-US" sz="2800" b="1" spc="-127" dirty="0">
                <a:solidFill>
                  <a:schemeClr val="bg1"/>
                </a:solidFill>
                <a:latin typeface="Poppins Bold"/>
                <a:ea typeface="Poppins Bold"/>
                <a:cs typeface="Poppins Bold"/>
                <a:sym typeface="Poppins Bold"/>
              </a:rPr>
              <a:t> </a:t>
            </a:r>
            <a:r>
              <a:rPr lang="en-US" sz="2800" b="1" spc="-127" dirty="0" err="1">
                <a:solidFill>
                  <a:schemeClr val="bg1"/>
                </a:solidFill>
                <a:latin typeface="Poppins Bold"/>
                <a:ea typeface="Poppins Bold"/>
                <a:cs typeface="Poppins Bold"/>
                <a:sym typeface="Poppins Bold"/>
              </a:rPr>
              <a:t>thống</a:t>
            </a:r>
            <a:r>
              <a:rPr lang="en-US" sz="2800" b="1" spc="-127" dirty="0">
                <a:solidFill>
                  <a:schemeClr val="bg1"/>
                </a:solidFill>
                <a:latin typeface="Poppins Bold"/>
                <a:ea typeface="Poppins Bold"/>
                <a:cs typeface="Poppins Bold"/>
                <a:sym typeface="Poppins Bold"/>
              </a:rPr>
              <a:t> </a:t>
            </a:r>
            <a:r>
              <a:rPr lang="en-US" sz="2800" b="1" spc="-127" dirty="0" err="1">
                <a:solidFill>
                  <a:schemeClr val="bg1"/>
                </a:solidFill>
                <a:latin typeface="Poppins Bold"/>
                <a:ea typeface="Poppins Bold"/>
                <a:cs typeface="Poppins Bold"/>
                <a:sym typeface="Poppins Bold"/>
              </a:rPr>
              <a:t>nhúng</a:t>
            </a:r>
            <a:endParaRPr lang="en-US" sz="2800" b="1" spc="-127" dirty="0">
              <a:solidFill>
                <a:schemeClr val="bg1"/>
              </a:solidFill>
              <a:latin typeface="Poppins Bold"/>
              <a:ea typeface="Poppins Bold"/>
              <a:cs typeface="Poppins Bold"/>
              <a:sym typeface="Poppins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125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125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5D72"/>
        </a:solidFill>
        <a:effectLst/>
      </p:bgPr>
    </p:bg>
    <p:spTree>
      <p:nvGrpSpPr>
        <p:cNvPr id="1" name=""/>
        <p:cNvGrpSpPr/>
        <p:nvPr/>
      </p:nvGrpSpPr>
      <p:grpSpPr>
        <a:xfrm>
          <a:off x="0" y="0"/>
          <a:ext cx="0" cy="0"/>
          <a:chOff x="0" y="0"/>
          <a:chExt cx="0" cy="0"/>
        </a:xfrm>
      </p:grpSpPr>
      <p:sp>
        <p:nvSpPr>
          <p:cNvPr id="2" name="TextBox 2"/>
          <p:cNvSpPr txBox="1"/>
          <p:nvPr/>
        </p:nvSpPr>
        <p:spPr>
          <a:xfrm>
            <a:off x="1028700" y="3584467"/>
            <a:ext cx="16971248" cy="1346570"/>
          </a:xfrm>
          <a:prstGeom prst="rect">
            <a:avLst/>
          </a:prstGeom>
        </p:spPr>
        <p:txBody>
          <a:bodyPr lIns="0" tIns="0" rIns="0" bIns="0" rtlCol="0" anchor="t">
            <a:spAutoFit/>
          </a:bodyPr>
          <a:lstStyle/>
          <a:p>
            <a:pPr algn="l">
              <a:lnSpc>
                <a:spcPts val="11079"/>
              </a:lnSpc>
            </a:pPr>
            <a:r>
              <a:rPr lang="en-US" sz="7913">
                <a:solidFill>
                  <a:srgbClr val="DCCED6"/>
                </a:solidFill>
                <a:latin typeface="Anton"/>
                <a:ea typeface="Anton"/>
                <a:cs typeface="Anton"/>
                <a:sym typeface="Anton"/>
              </a:rPr>
              <a:t>2. GIỚI THIỆU LINH KIỆN, THIẾT BỊ SỬ DỤNG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58039" cy="10287000"/>
            <a:chOff x="0" y="0"/>
            <a:chExt cx="1806232" cy="2709333"/>
          </a:xfrm>
        </p:grpSpPr>
        <p:sp>
          <p:nvSpPr>
            <p:cNvPr id="3" name="Freeform 3"/>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431974" y="1693565"/>
            <a:ext cx="947223" cy="871397"/>
            <a:chOff x="0" y="0"/>
            <a:chExt cx="249474" cy="229504"/>
          </a:xfrm>
        </p:grpSpPr>
        <p:sp>
          <p:nvSpPr>
            <p:cNvPr id="7" name="Freeform 7"/>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p:cNvGrpSpPr/>
          <p:nvPr/>
        </p:nvGrpSpPr>
        <p:grpSpPr>
          <a:xfrm>
            <a:off x="7431974" y="3712484"/>
            <a:ext cx="947223" cy="871397"/>
            <a:chOff x="0" y="0"/>
            <a:chExt cx="249474" cy="229504"/>
          </a:xfrm>
        </p:grpSpPr>
        <p:sp>
          <p:nvSpPr>
            <p:cNvPr id="10" name="Freeform 10"/>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2" name="Group 12"/>
          <p:cNvGrpSpPr/>
          <p:nvPr/>
        </p:nvGrpSpPr>
        <p:grpSpPr>
          <a:xfrm>
            <a:off x="199327" y="2339430"/>
            <a:ext cx="6292394" cy="5400919"/>
            <a:chOff x="0" y="0"/>
            <a:chExt cx="2103090" cy="1805135"/>
          </a:xfrm>
        </p:grpSpPr>
        <p:sp>
          <p:nvSpPr>
            <p:cNvPr id="13" name="Freeform 13"/>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4"/>
              <a:stretch>
                <a:fillRect l="-31940" r="-31940"/>
              </a:stretch>
            </a:blipFill>
          </p:spPr>
        </p:sp>
      </p:grpSp>
      <p:sp>
        <p:nvSpPr>
          <p:cNvPr id="14" name="TextBox 14"/>
          <p:cNvSpPr txBox="1"/>
          <p:nvPr/>
        </p:nvSpPr>
        <p:spPr>
          <a:xfrm>
            <a:off x="8474607" y="590383"/>
            <a:ext cx="8998174" cy="738506"/>
          </a:xfrm>
          <a:prstGeom prst="rect">
            <a:avLst/>
          </a:prstGeom>
        </p:spPr>
        <p:txBody>
          <a:bodyPr lIns="0" tIns="0" rIns="0" bIns="0" rtlCol="0" anchor="t">
            <a:spAutoFit/>
          </a:bodyPr>
          <a:lstStyle/>
          <a:p>
            <a:pPr algn="l">
              <a:lnSpc>
                <a:spcPts val="6019"/>
              </a:lnSpc>
            </a:pPr>
            <a:r>
              <a:rPr lang="en-US" sz="4299">
                <a:solidFill>
                  <a:srgbClr val="405D72"/>
                </a:solidFill>
                <a:latin typeface="Anton"/>
                <a:ea typeface="Anton"/>
                <a:cs typeface="Anton"/>
                <a:sym typeface="Anton"/>
              </a:rPr>
              <a:t>2.1 ARDUNIO ( VI ĐIỀU KHIỂN TRUNG TÂM )</a:t>
            </a:r>
          </a:p>
        </p:txBody>
      </p:sp>
      <p:sp>
        <p:nvSpPr>
          <p:cNvPr id="15" name="TextBox 15"/>
          <p:cNvSpPr txBox="1"/>
          <p:nvPr/>
        </p:nvSpPr>
        <p:spPr>
          <a:xfrm>
            <a:off x="8672109" y="1684040"/>
            <a:ext cx="9332300" cy="1802892"/>
          </a:xfrm>
          <a:prstGeom prst="rect">
            <a:avLst/>
          </a:prstGeom>
        </p:spPr>
        <p:txBody>
          <a:bodyPr lIns="0" tIns="0" rIns="0" bIns="0" rtlCol="0" anchor="t">
            <a:spAutoFit/>
          </a:bodyPr>
          <a:lstStyle/>
          <a:p>
            <a:pPr algn="just">
              <a:lnSpc>
                <a:spcPts val="2899"/>
              </a:lnSpc>
            </a:pPr>
            <a:r>
              <a:rPr lang="en-US" sz="2499" b="1" spc="-74">
                <a:solidFill>
                  <a:srgbClr val="405D72"/>
                </a:solidFill>
                <a:latin typeface="Poppins Bold"/>
                <a:ea typeface="Poppins Bold"/>
                <a:cs typeface="Poppins Bold"/>
                <a:sym typeface="Poppins Bold"/>
              </a:rPr>
              <a:t>Chức năng:</a:t>
            </a:r>
            <a:r>
              <a:rPr lang="en-US" sz="2499" spc="-74">
                <a:solidFill>
                  <a:srgbClr val="405D72"/>
                </a:solidFill>
                <a:latin typeface="Poppins"/>
                <a:ea typeface="Poppins"/>
                <a:cs typeface="Poppins"/>
                <a:sym typeface="Poppins"/>
              </a:rPr>
              <a:t> </a:t>
            </a:r>
          </a:p>
          <a:p>
            <a:pPr algn="just">
              <a:lnSpc>
                <a:spcPts val="2899"/>
              </a:lnSpc>
            </a:pPr>
            <a:r>
              <a:rPr lang="en-US" sz="2499" spc="-74">
                <a:solidFill>
                  <a:srgbClr val="405D72"/>
                </a:solidFill>
                <a:latin typeface="Poppins"/>
                <a:ea typeface="Poppins"/>
                <a:cs typeface="Poppins"/>
                <a:sym typeface="Poppins"/>
              </a:rPr>
              <a:t>    Arduino là bộ xử lý trung tâm của hệ thống Smart Home, thực hiện thu thập dữ liệu từ cảm biến, xử lý lệnh điều khiển và điều khiển các thiết bị chấp hành.</a:t>
            </a:r>
          </a:p>
          <a:p>
            <a:pPr marL="0" lvl="1" indent="0" algn="just">
              <a:lnSpc>
                <a:spcPts val="2667"/>
              </a:lnSpc>
              <a:spcBef>
                <a:spcPct val="0"/>
              </a:spcBef>
            </a:pPr>
            <a:endParaRPr lang="en-US" sz="2499" spc="-74">
              <a:solidFill>
                <a:srgbClr val="405D72"/>
              </a:solidFill>
              <a:latin typeface="Poppins"/>
              <a:ea typeface="Poppins"/>
              <a:cs typeface="Poppins"/>
              <a:sym typeface="Poppins"/>
            </a:endParaRPr>
          </a:p>
        </p:txBody>
      </p:sp>
      <p:sp>
        <p:nvSpPr>
          <p:cNvPr id="16" name="TextBox 16"/>
          <p:cNvSpPr txBox="1"/>
          <p:nvPr/>
        </p:nvSpPr>
        <p:spPr>
          <a:xfrm>
            <a:off x="8672109" y="3702959"/>
            <a:ext cx="9332300" cy="2917825"/>
          </a:xfrm>
          <a:prstGeom prst="rect">
            <a:avLst/>
          </a:prstGeom>
        </p:spPr>
        <p:txBody>
          <a:bodyPr lIns="0" tIns="0" rIns="0" bIns="0" rtlCol="0" anchor="t">
            <a:spAutoFit/>
          </a:bodyPr>
          <a:lstStyle/>
          <a:p>
            <a:pPr algn="just">
              <a:lnSpc>
                <a:spcPts val="2899"/>
              </a:lnSpc>
              <a:spcBef>
                <a:spcPct val="0"/>
              </a:spcBef>
            </a:pPr>
            <a:r>
              <a:rPr lang="en-US" sz="2499" b="1" spc="-74">
                <a:solidFill>
                  <a:srgbClr val="405D72"/>
                </a:solidFill>
                <a:latin typeface="Poppins Bold"/>
                <a:ea typeface="Poppins Bold"/>
                <a:cs typeface="Poppins Bold"/>
                <a:sym typeface="Poppins Bold"/>
              </a:rPr>
              <a:t>Thô</a:t>
            </a:r>
            <a:r>
              <a:rPr lang="en-US" sz="2499" b="1" u="none" strike="noStrike" spc="-74">
                <a:solidFill>
                  <a:srgbClr val="405D72"/>
                </a:solidFill>
                <a:latin typeface="Poppins Bold"/>
                <a:ea typeface="Poppins Bold"/>
                <a:cs typeface="Poppins Bold"/>
                <a:sym typeface="Poppins Bold"/>
              </a:rPr>
              <a:t>ng số kỹ thuật cơ bản: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Điện áp hoạt động: 5V</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Điện áp cấp nguồn: 7–12V</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Tần số xung nhịp: 16 MHz</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Số chân Digital I/O: 14 chân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Số chân Analog Input: 6 chân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Giao tiếp hỗ trợ: UART, I2C, SPI</a:t>
            </a:r>
          </a:p>
          <a:p>
            <a:pPr marL="0" lvl="1" indent="0" algn="just">
              <a:lnSpc>
                <a:spcPts val="2899"/>
              </a:lnSpc>
              <a:spcBef>
                <a:spcPct val="0"/>
              </a:spcBef>
            </a:pPr>
            <a:endParaRPr lang="en-US" sz="2499" u="none" strike="noStrike" spc="-74">
              <a:solidFill>
                <a:srgbClr val="405D72"/>
              </a:solidFill>
              <a:latin typeface="Poppins"/>
              <a:ea typeface="Poppins"/>
              <a:cs typeface="Poppins"/>
              <a:sym typeface="Poppins"/>
            </a:endParaRPr>
          </a:p>
        </p:txBody>
      </p:sp>
      <p:grpSp>
        <p:nvGrpSpPr>
          <p:cNvPr id="17" name="Group 17"/>
          <p:cNvGrpSpPr/>
          <p:nvPr/>
        </p:nvGrpSpPr>
        <p:grpSpPr>
          <a:xfrm>
            <a:off x="7527384" y="6077827"/>
            <a:ext cx="947223" cy="871397"/>
            <a:chOff x="0" y="0"/>
            <a:chExt cx="249474" cy="229504"/>
          </a:xfrm>
        </p:grpSpPr>
        <p:sp>
          <p:nvSpPr>
            <p:cNvPr id="18" name="Freeform 18"/>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9" name="TextBox 19"/>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20" name="TextBox 20"/>
          <p:cNvSpPr txBox="1"/>
          <p:nvPr/>
        </p:nvSpPr>
        <p:spPr>
          <a:xfrm>
            <a:off x="8875597" y="6611259"/>
            <a:ext cx="8597184" cy="1831957"/>
          </a:xfrm>
          <a:prstGeom prst="rect">
            <a:avLst/>
          </a:prstGeom>
        </p:spPr>
        <p:txBody>
          <a:bodyPr lIns="0" tIns="0" rIns="0" bIns="0" rtlCol="0" anchor="t">
            <a:spAutoFit/>
          </a:bodyPr>
          <a:lstStyle/>
          <a:p>
            <a:pPr algn="just">
              <a:lnSpc>
                <a:spcPts val="2895"/>
              </a:lnSpc>
              <a:spcBef>
                <a:spcPct val="0"/>
              </a:spcBef>
            </a:pPr>
            <a:r>
              <a:rPr lang="en-US" sz="2496" b="1" spc="-74" dirty="0" err="1">
                <a:solidFill>
                  <a:srgbClr val="405D72"/>
                </a:solidFill>
                <a:latin typeface="Poppins Bold"/>
                <a:ea typeface="Poppins Bold"/>
                <a:cs typeface="Poppins Bold"/>
                <a:sym typeface="Poppins Bold"/>
              </a:rPr>
              <a:t>Nguyên</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lý</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hoạt</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động</a:t>
            </a:r>
            <a:r>
              <a:rPr lang="en-US" sz="2496" b="1" spc="-74" dirty="0">
                <a:solidFill>
                  <a:srgbClr val="405D72"/>
                </a:solidFill>
                <a:latin typeface="Poppins Bold"/>
                <a:ea typeface="Poppins Bold"/>
                <a:cs typeface="Poppins Bold"/>
                <a:sym typeface="Poppins Bold"/>
              </a:rPr>
              <a:t>:</a:t>
            </a:r>
          </a:p>
          <a:p>
            <a:pPr algn="just">
              <a:lnSpc>
                <a:spcPts val="2895"/>
              </a:lnSpc>
              <a:spcBef>
                <a:spcPct val="0"/>
              </a:spcBef>
            </a:pPr>
            <a:r>
              <a:rPr lang="en-US" sz="2496" b="1" spc="-74" dirty="0">
                <a:solidFill>
                  <a:srgbClr val="405D72"/>
                </a:solidFill>
                <a:latin typeface="Poppins Bold"/>
                <a:ea typeface="Poppins Bold"/>
                <a:cs typeface="Poppins Bold"/>
                <a:sym typeface="Poppins Bold"/>
              </a:rPr>
              <a:t>      </a:t>
            </a:r>
            <a:r>
              <a:rPr lang="en-US" sz="2496" spc="-74" dirty="0">
                <a:solidFill>
                  <a:srgbClr val="405D72"/>
                </a:solidFill>
                <a:latin typeface="Poppins"/>
                <a:ea typeface="Poppins"/>
                <a:cs typeface="Poppins"/>
                <a:sym typeface="Poppins"/>
              </a:rPr>
              <a:t>Arduino </a:t>
            </a:r>
            <a:r>
              <a:rPr lang="en-US" sz="2496" spc="-74" dirty="0" err="1">
                <a:solidFill>
                  <a:srgbClr val="405D72"/>
                </a:solidFill>
                <a:latin typeface="Poppins"/>
                <a:ea typeface="Poppins"/>
                <a:cs typeface="Poppins"/>
                <a:sym typeface="Poppins"/>
              </a:rPr>
              <a:t>nhận</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tín</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hiệu</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đầu</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vào</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từ</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cảm</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biến</a:t>
            </a:r>
            <a:r>
              <a:rPr lang="en-US" sz="2496" spc="-74" dirty="0">
                <a:solidFill>
                  <a:srgbClr val="405D72"/>
                </a:solidFill>
                <a:latin typeface="Poppins"/>
                <a:ea typeface="Poppins"/>
                <a:cs typeface="Poppins"/>
                <a:sym typeface="Poppins"/>
              </a:rPr>
              <a:t> PIR, module RFID, Bluetooth </a:t>
            </a:r>
            <a:r>
              <a:rPr lang="en-US" sz="2496" spc="-74" dirty="0" err="1">
                <a:solidFill>
                  <a:srgbClr val="405D72"/>
                </a:solidFill>
                <a:latin typeface="Poppins"/>
                <a:ea typeface="Poppins"/>
                <a:cs typeface="Poppins"/>
                <a:sym typeface="Poppins"/>
              </a:rPr>
              <a:t>và</a:t>
            </a:r>
            <a:r>
              <a:rPr lang="en-US" sz="2496" spc="-74" dirty="0">
                <a:solidFill>
                  <a:srgbClr val="405D72"/>
                </a:solidFill>
                <a:latin typeface="Poppins"/>
                <a:ea typeface="Poppins"/>
                <a:cs typeface="Poppins"/>
                <a:sym typeface="Poppins"/>
              </a:rPr>
              <a:t> ESP32. </a:t>
            </a:r>
            <a:r>
              <a:rPr lang="en-US" sz="2496" spc="-74" dirty="0" err="1">
                <a:solidFill>
                  <a:srgbClr val="405D72"/>
                </a:solidFill>
                <a:latin typeface="Poppins"/>
                <a:ea typeface="Poppins"/>
                <a:cs typeface="Poppins"/>
                <a:sym typeface="Poppins"/>
              </a:rPr>
              <a:t>Dựa</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trên</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chương</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trình</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được</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lập</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trình</a:t>
            </a:r>
            <a:r>
              <a:rPr lang="en-US" sz="2496" spc="-74" dirty="0">
                <a:solidFill>
                  <a:srgbClr val="405D72"/>
                </a:solidFill>
                <a:latin typeface="Poppins"/>
                <a:ea typeface="Poppins"/>
                <a:cs typeface="Poppins"/>
                <a:sym typeface="Poppins"/>
              </a:rPr>
              <a:t>, Arduino </a:t>
            </a:r>
            <a:r>
              <a:rPr lang="en-US" sz="2496" spc="-74" dirty="0" err="1">
                <a:solidFill>
                  <a:srgbClr val="405D72"/>
                </a:solidFill>
                <a:latin typeface="Poppins"/>
                <a:ea typeface="Poppins"/>
                <a:cs typeface="Poppins"/>
                <a:sym typeface="Poppins"/>
              </a:rPr>
              <a:t>xử</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lý</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dữ</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liệu</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và</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xuất</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tín</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hiệu</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điều</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khiển</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tới</a:t>
            </a:r>
            <a:r>
              <a:rPr lang="en-US" sz="2496" spc="-74" dirty="0">
                <a:solidFill>
                  <a:srgbClr val="405D72"/>
                </a:solidFill>
                <a:latin typeface="Poppins"/>
                <a:ea typeface="Poppins"/>
                <a:cs typeface="Poppins"/>
                <a:sym typeface="Poppins"/>
              </a:rPr>
              <a:t> servo motor, LED, loa </a:t>
            </a:r>
            <a:r>
              <a:rPr lang="en-US" sz="2496" spc="-74" dirty="0" err="1">
                <a:solidFill>
                  <a:srgbClr val="405D72"/>
                </a:solidFill>
                <a:latin typeface="Poppins"/>
                <a:ea typeface="Poppins"/>
                <a:cs typeface="Poppins"/>
                <a:sym typeface="Poppins"/>
              </a:rPr>
              <a:t>cảnh</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báo</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và</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màn</a:t>
            </a:r>
            <a:r>
              <a:rPr lang="en-US" sz="2496" spc="-74" dirty="0">
                <a:solidFill>
                  <a:srgbClr val="405D72"/>
                </a:solidFill>
                <a:latin typeface="Poppins"/>
                <a:ea typeface="Poppins"/>
                <a:cs typeface="Poppins"/>
                <a:sym typeface="Poppins"/>
              </a:rPr>
              <a:t> </a:t>
            </a:r>
            <a:r>
              <a:rPr lang="en-US" sz="2496" spc="-74" dirty="0" err="1">
                <a:solidFill>
                  <a:srgbClr val="405D72"/>
                </a:solidFill>
                <a:latin typeface="Poppins"/>
                <a:ea typeface="Poppins"/>
                <a:cs typeface="Poppins"/>
                <a:sym typeface="Poppins"/>
              </a:rPr>
              <a:t>hình</a:t>
            </a:r>
            <a:r>
              <a:rPr lang="en-US" sz="2496" spc="-74" dirty="0">
                <a:solidFill>
                  <a:srgbClr val="405D72"/>
                </a:solidFill>
                <a:latin typeface="Poppins"/>
                <a:ea typeface="Poppins"/>
                <a:cs typeface="Poppins"/>
                <a:sym typeface="Poppins"/>
              </a:rPr>
              <a:t> LCD.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ppt_x"/>
                                          </p:val>
                                        </p:tav>
                                        <p:tav tm="100000">
                                          <p:val>
                                            <p:strVal val="#ppt_x"/>
                                          </p:val>
                                        </p:tav>
                                      </p:tavLst>
                                    </p:anim>
                                    <p:anim calcmode="lin" valueType="num">
                                      <p:cBhvr additive="base">
                                        <p:cTn id="16" dur="75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750" fill="hold"/>
                                        <p:tgtEl>
                                          <p:spTgt spid="16"/>
                                        </p:tgtEl>
                                        <p:attrNameLst>
                                          <p:attrName>ppt_x</p:attrName>
                                        </p:attrNameLst>
                                      </p:cBhvr>
                                      <p:tavLst>
                                        <p:tav tm="0">
                                          <p:val>
                                            <p:strVal val="#ppt_x"/>
                                          </p:val>
                                        </p:tav>
                                        <p:tav tm="100000">
                                          <p:val>
                                            <p:strVal val="#ppt_x"/>
                                          </p:val>
                                        </p:tav>
                                      </p:tavLst>
                                    </p:anim>
                                    <p:anim calcmode="lin" valueType="num">
                                      <p:cBhvr additive="base">
                                        <p:cTn id="20" dur="75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750" fill="hold"/>
                                        <p:tgtEl>
                                          <p:spTgt spid="17"/>
                                        </p:tgtEl>
                                        <p:attrNameLst>
                                          <p:attrName>ppt_x</p:attrName>
                                        </p:attrNameLst>
                                      </p:cBhvr>
                                      <p:tavLst>
                                        <p:tav tm="0">
                                          <p:val>
                                            <p:strVal val="#ppt_x"/>
                                          </p:val>
                                        </p:tav>
                                        <p:tav tm="100000">
                                          <p:val>
                                            <p:strVal val="#ppt_x"/>
                                          </p:val>
                                        </p:tav>
                                      </p:tavLst>
                                    </p:anim>
                                    <p:anim calcmode="lin" valueType="num">
                                      <p:cBhvr additive="base">
                                        <p:cTn id="24" dur="75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750" fill="hold"/>
                                        <p:tgtEl>
                                          <p:spTgt spid="20"/>
                                        </p:tgtEl>
                                        <p:attrNameLst>
                                          <p:attrName>ppt_x</p:attrName>
                                        </p:attrNameLst>
                                      </p:cBhvr>
                                      <p:tavLst>
                                        <p:tav tm="0">
                                          <p:val>
                                            <p:strVal val="#ppt_x"/>
                                          </p:val>
                                        </p:tav>
                                        <p:tav tm="100000">
                                          <p:val>
                                            <p:strVal val="#ppt_x"/>
                                          </p:val>
                                        </p:tav>
                                      </p:tavLst>
                                    </p:anim>
                                    <p:anim calcmode="lin" valueType="num">
                                      <p:cBhvr additive="base">
                                        <p:cTn id="28" dur="7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58039" cy="10287000"/>
            <a:chOff x="0" y="0"/>
            <a:chExt cx="1806232" cy="2709333"/>
          </a:xfrm>
        </p:grpSpPr>
        <p:sp>
          <p:nvSpPr>
            <p:cNvPr id="3" name="Freeform 3"/>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431974" y="1693565"/>
            <a:ext cx="947223" cy="871397"/>
            <a:chOff x="0" y="0"/>
            <a:chExt cx="249474" cy="229504"/>
          </a:xfrm>
        </p:grpSpPr>
        <p:sp>
          <p:nvSpPr>
            <p:cNvPr id="7" name="Freeform 7"/>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p:cNvGrpSpPr/>
          <p:nvPr/>
        </p:nvGrpSpPr>
        <p:grpSpPr>
          <a:xfrm>
            <a:off x="7431974" y="3712484"/>
            <a:ext cx="947223" cy="871397"/>
            <a:chOff x="0" y="0"/>
            <a:chExt cx="249474" cy="229504"/>
          </a:xfrm>
        </p:grpSpPr>
        <p:sp>
          <p:nvSpPr>
            <p:cNvPr id="10" name="Freeform 10"/>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2" name="Group 12"/>
          <p:cNvGrpSpPr/>
          <p:nvPr/>
        </p:nvGrpSpPr>
        <p:grpSpPr>
          <a:xfrm>
            <a:off x="375644" y="2290424"/>
            <a:ext cx="6106750" cy="5241576"/>
            <a:chOff x="0" y="0"/>
            <a:chExt cx="2103090" cy="1805135"/>
          </a:xfrm>
        </p:grpSpPr>
        <p:sp>
          <p:nvSpPr>
            <p:cNvPr id="13" name="Freeform 13"/>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4"/>
              <a:stretch>
                <a:fillRect l="-7988" r="-7988"/>
              </a:stretch>
            </a:blipFill>
          </p:spPr>
        </p:sp>
      </p:grpSp>
      <p:grpSp>
        <p:nvGrpSpPr>
          <p:cNvPr id="14" name="Group 14"/>
          <p:cNvGrpSpPr/>
          <p:nvPr/>
        </p:nvGrpSpPr>
        <p:grpSpPr>
          <a:xfrm>
            <a:off x="7527384" y="6077827"/>
            <a:ext cx="947223" cy="871397"/>
            <a:chOff x="0" y="0"/>
            <a:chExt cx="249474" cy="229504"/>
          </a:xfrm>
        </p:grpSpPr>
        <p:sp>
          <p:nvSpPr>
            <p:cNvPr id="15" name="Freeform 15"/>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p:cNvSpPr txBox="1"/>
          <p:nvPr/>
        </p:nvSpPr>
        <p:spPr>
          <a:xfrm>
            <a:off x="8000995" y="468255"/>
            <a:ext cx="9813393" cy="738506"/>
          </a:xfrm>
          <a:prstGeom prst="rect">
            <a:avLst/>
          </a:prstGeom>
        </p:spPr>
        <p:txBody>
          <a:bodyPr lIns="0" tIns="0" rIns="0" bIns="0" rtlCol="0" anchor="t">
            <a:spAutoFit/>
          </a:bodyPr>
          <a:lstStyle/>
          <a:p>
            <a:pPr algn="l">
              <a:lnSpc>
                <a:spcPts val="6019"/>
              </a:lnSpc>
            </a:pPr>
            <a:r>
              <a:rPr lang="en-US" sz="4299">
                <a:solidFill>
                  <a:srgbClr val="405D72"/>
                </a:solidFill>
                <a:latin typeface="Anton"/>
                <a:ea typeface="Anton"/>
                <a:cs typeface="Anton"/>
                <a:sym typeface="Anton"/>
              </a:rPr>
              <a:t>2.1 MOUDEL ESPE2 ( KẾT NỐI WIFI + BLUETOOHTH )</a:t>
            </a:r>
          </a:p>
        </p:txBody>
      </p:sp>
      <p:sp>
        <p:nvSpPr>
          <p:cNvPr id="18" name="TextBox 18"/>
          <p:cNvSpPr txBox="1"/>
          <p:nvPr/>
        </p:nvSpPr>
        <p:spPr>
          <a:xfrm>
            <a:off x="8672109" y="1684040"/>
            <a:ext cx="9332300" cy="1078992"/>
          </a:xfrm>
          <a:prstGeom prst="rect">
            <a:avLst/>
          </a:prstGeom>
        </p:spPr>
        <p:txBody>
          <a:bodyPr lIns="0" tIns="0" rIns="0" bIns="0" rtlCol="0" anchor="t">
            <a:spAutoFit/>
          </a:bodyPr>
          <a:lstStyle/>
          <a:p>
            <a:pPr algn="just">
              <a:lnSpc>
                <a:spcPts val="2899"/>
              </a:lnSpc>
            </a:pPr>
            <a:r>
              <a:rPr lang="en-US" sz="2499" b="1" spc="-74">
                <a:solidFill>
                  <a:srgbClr val="405D72"/>
                </a:solidFill>
                <a:latin typeface="Poppins Bold"/>
                <a:ea typeface="Poppins Bold"/>
                <a:cs typeface="Poppins Bold"/>
                <a:sym typeface="Poppins Bold"/>
              </a:rPr>
              <a:t>Chức năng:</a:t>
            </a:r>
            <a:r>
              <a:rPr lang="en-US" sz="2499" spc="-74">
                <a:solidFill>
                  <a:srgbClr val="405D72"/>
                </a:solidFill>
                <a:latin typeface="Poppins"/>
                <a:ea typeface="Poppins"/>
                <a:cs typeface="Poppins"/>
                <a:sym typeface="Poppins"/>
              </a:rPr>
              <a:t> </a:t>
            </a:r>
          </a:p>
          <a:p>
            <a:pPr algn="just">
              <a:lnSpc>
                <a:spcPts val="2899"/>
              </a:lnSpc>
            </a:pPr>
            <a:r>
              <a:rPr lang="en-US" sz="2499" spc="-74">
                <a:solidFill>
                  <a:srgbClr val="405D72"/>
                </a:solidFill>
                <a:latin typeface="Poppins"/>
                <a:ea typeface="Poppins"/>
                <a:cs typeface="Poppins"/>
                <a:sym typeface="Poppins"/>
              </a:rPr>
              <a:t>    Mở rộng khả năng kết nối WiFi + Bluetooth cho Ardunio</a:t>
            </a:r>
          </a:p>
          <a:p>
            <a:pPr marL="0" lvl="1" indent="0" algn="just">
              <a:lnSpc>
                <a:spcPts val="2667"/>
              </a:lnSpc>
              <a:spcBef>
                <a:spcPct val="0"/>
              </a:spcBef>
            </a:pPr>
            <a:endParaRPr lang="en-US" sz="2499" spc="-74">
              <a:solidFill>
                <a:srgbClr val="405D72"/>
              </a:solidFill>
              <a:latin typeface="Poppins"/>
              <a:ea typeface="Poppins"/>
              <a:cs typeface="Poppins"/>
              <a:sym typeface="Poppins"/>
            </a:endParaRPr>
          </a:p>
        </p:txBody>
      </p:sp>
      <p:sp>
        <p:nvSpPr>
          <p:cNvPr id="19" name="TextBox 19"/>
          <p:cNvSpPr txBox="1"/>
          <p:nvPr/>
        </p:nvSpPr>
        <p:spPr>
          <a:xfrm>
            <a:off x="8672109" y="3702959"/>
            <a:ext cx="9332300" cy="2555875"/>
          </a:xfrm>
          <a:prstGeom prst="rect">
            <a:avLst/>
          </a:prstGeom>
        </p:spPr>
        <p:txBody>
          <a:bodyPr lIns="0" tIns="0" rIns="0" bIns="0" rtlCol="0" anchor="t">
            <a:spAutoFit/>
          </a:bodyPr>
          <a:lstStyle/>
          <a:p>
            <a:pPr algn="just">
              <a:lnSpc>
                <a:spcPts val="2899"/>
              </a:lnSpc>
              <a:spcBef>
                <a:spcPct val="0"/>
              </a:spcBef>
            </a:pPr>
            <a:r>
              <a:rPr lang="en-US" sz="2499" b="1" spc="-74" dirty="0">
                <a:solidFill>
                  <a:srgbClr val="405D72"/>
                </a:solidFill>
                <a:latin typeface="Poppins Bold"/>
                <a:ea typeface="Poppins Bold"/>
                <a:cs typeface="Poppins Bold"/>
                <a:sym typeface="Poppins Bold"/>
              </a:rPr>
              <a:t>Thô</a:t>
            </a:r>
            <a:r>
              <a:rPr lang="en-US" sz="2499" b="1" u="none" strike="noStrike" spc="-74" dirty="0">
                <a:solidFill>
                  <a:srgbClr val="405D72"/>
                </a:solidFill>
                <a:latin typeface="Poppins Bold"/>
                <a:ea typeface="Poppins Bold"/>
                <a:cs typeface="Poppins Bold"/>
                <a:sym typeface="Poppins Bold"/>
              </a:rPr>
              <a:t>ng </a:t>
            </a:r>
            <a:r>
              <a:rPr lang="en-US" sz="2499" b="1" u="none" strike="noStrike" spc="-74" dirty="0" err="1">
                <a:solidFill>
                  <a:srgbClr val="405D72"/>
                </a:solidFill>
                <a:latin typeface="Poppins Bold"/>
                <a:ea typeface="Poppins Bold"/>
                <a:cs typeface="Poppins Bold"/>
                <a:sym typeface="Poppins Bold"/>
              </a:rPr>
              <a:t>số</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kỹ</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thuật</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cơ</a:t>
            </a:r>
            <a:r>
              <a:rPr lang="en-US" sz="2499" b="1" u="none" strike="noStrike" spc="-74" dirty="0">
                <a:solidFill>
                  <a:srgbClr val="405D72"/>
                </a:solidFill>
                <a:latin typeface="Poppins Bold"/>
                <a:ea typeface="Poppins Bold"/>
                <a:cs typeface="Poppins Bold"/>
                <a:sym typeface="Poppins Bold"/>
              </a:rPr>
              <a:t> </a:t>
            </a:r>
            <a:r>
              <a:rPr lang="en-US" sz="2499" b="1" u="none" strike="noStrike" spc="-74" dirty="0" err="1">
                <a:solidFill>
                  <a:srgbClr val="405D72"/>
                </a:solidFill>
                <a:latin typeface="Poppins Bold"/>
                <a:ea typeface="Poppins Bold"/>
                <a:cs typeface="Poppins Bold"/>
                <a:sym typeface="Poppins Bold"/>
              </a:rPr>
              <a:t>bản</a:t>
            </a:r>
            <a:r>
              <a:rPr lang="en-US" sz="2499" b="1" u="none" strike="noStrike" spc="-74" dirty="0">
                <a:solidFill>
                  <a:srgbClr val="405D72"/>
                </a:solidFill>
                <a:latin typeface="Poppins Bold"/>
                <a:ea typeface="Poppins Bold"/>
                <a:cs typeface="Poppins Bold"/>
                <a:sym typeface="Poppins Bold"/>
              </a:rPr>
              <a:t>:</a:t>
            </a:r>
          </a:p>
          <a:p>
            <a:pPr marL="539746" lvl="1" indent="-269873" algn="just">
              <a:lnSpc>
                <a:spcPts val="2899"/>
              </a:lnSpc>
              <a:spcBef>
                <a:spcPct val="0"/>
              </a:spcBef>
              <a:buFont typeface="Arial"/>
              <a:buChar char="•"/>
            </a:pPr>
            <a:r>
              <a:rPr lang="en-US" sz="2499" u="none" strike="noStrike" spc="-74" dirty="0" err="1">
                <a:solidFill>
                  <a:srgbClr val="405D72"/>
                </a:solidFill>
                <a:latin typeface="Poppins"/>
                <a:ea typeface="Poppins"/>
                <a:cs typeface="Poppins"/>
                <a:sym typeface="Poppins"/>
              </a:rPr>
              <a:t>Điện</a:t>
            </a:r>
            <a:r>
              <a:rPr lang="en-US" sz="2499" u="none" strike="noStrike" spc="-74" dirty="0">
                <a:solidFill>
                  <a:srgbClr val="405D72"/>
                </a:solidFill>
                <a:latin typeface="Poppins"/>
                <a:ea typeface="Poppins"/>
                <a:cs typeface="Poppins"/>
                <a:sym typeface="Poppins"/>
              </a:rPr>
              <a:t> </a:t>
            </a:r>
            <a:r>
              <a:rPr lang="en-US" sz="2499" u="none" strike="noStrike" spc="-74" dirty="0" err="1">
                <a:solidFill>
                  <a:srgbClr val="405D72"/>
                </a:solidFill>
                <a:latin typeface="Poppins"/>
                <a:ea typeface="Poppins"/>
                <a:cs typeface="Poppins"/>
                <a:sym typeface="Poppins"/>
              </a:rPr>
              <a:t>áp</a:t>
            </a:r>
            <a:r>
              <a:rPr lang="en-US" sz="2499" u="none" strike="noStrike" spc="-74" dirty="0">
                <a:solidFill>
                  <a:srgbClr val="405D72"/>
                </a:solidFill>
                <a:latin typeface="Poppins"/>
                <a:ea typeface="Poppins"/>
                <a:cs typeface="Poppins"/>
                <a:sym typeface="Poppins"/>
              </a:rPr>
              <a:t> </a:t>
            </a:r>
            <a:r>
              <a:rPr lang="en-US" sz="2499" u="none" strike="noStrike" spc="-74" dirty="0" err="1">
                <a:solidFill>
                  <a:srgbClr val="405D72"/>
                </a:solidFill>
                <a:latin typeface="Poppins"/>
                <a:ea typeface="Poppins"/>
                <a:cs typeface="Poppins"/>
                <a:sym typeface="Poppins"/>
              </a:rPr>
              <a:t>hoạt</a:t>
            </a:r>
            <a:r>
              <a:rPr lang="en-US" sz="2499" u="none" strike="noStrike" spc="-74" dirty="0">
                <a:solidFill>
                  <a:srgbClr val="405D72"/>
                </a:solidFill>
                <a:latin typeface="Poppins"/>
                <a:ea typeface="Poppins"/>
                <a:cs typeface="Poppins"/>
                <a:sym typeface="Poppins"/>
              </a:rPr>
              <a:t> </a:t>
            </a:r>
            <a:r>
              <a:rPr lang="en-US" sz="2499" u="none" strike="noStrike" spc="-74" dirty="0" err="1">
                <a:solidFill>
                  <a:srgbClr val="405D72"/>
                </a:solidFill>
                <a:latin typeface="Poppins"/>
                <a:ea typeface="Poppins"/>
                <a:cs typeface="Poppins"/>
                <a:sym typeface="Poppins"/>
              </a:rPr>
              <a:t>động</a:t>
            </a:r>
            <a:r>
              <a:rPr lang="en-US" sz="2499" u="none" strike="noStrike" spc="-74" dirty="0">
                <a:solidFill>
                  <a:srgbClr val="405D72"/>
                </a:solidFill>
                <a:latin typeface="Poppins"/>
                <a:ea typeface="Poppins"/>
                <a:cs typeface="Poppins"/>
                <a:sym typeface="Poppins"/>
              </a:rPr>
              <a:t>: 3.3V</a:t>
            </a:r>
          </a:p>
          <a:p>
            <a:pPr marL="539746" lvl="1" indent="-269873" algn="just">
              <a:lnSpc>
                <a:spcPts val="2899"/>
              </a:lnSpc>
              <a:spcBef>
                <a:spcPct val="0"/>
              </a:spcBef>
              <a:buFont typeface="Arial"/>
              <a:buChar char="•"/>
            </a:pPr>
            <a:r>
              <a:rPr lang="en-US" sz="2499" u="none" strike="noStrike" spc="-74" dirty="0" err="1">
                <a:solidFill>
                  <a:srgbClr val="405D72"/>
                </a:solidFill>
                <a:latin typeface="Poppins"/>
                <a:ea typeface="Poppins"/>
                <a:cs typeface="Poppins"/>
                <a:sym typeface="Poppins"/>
              </a:rPr>
              <a:t>WiFi</a:t>
            </a:r>
            <a:r>
              <a:rPr lang="en-US" sz="2499" u="none" strike="noStrike" spc="-74" dirty="0">
                <a:solidFill>
                  <a:srgbClr val="405D72"/>
                </a:solidFill>
                <a:latin typeface="Poppins"/>
                <a:ea typeface="Poppins"/>
                <a:cs typeface="Poppins"/>
                <a:sym typeface="Poppins"/>
              </a:rPr>
              <a:t>: 802.11 b/g/n</a:t>
            </a:r>
          </a:p>
          <a:p>
            <a:pPr marL="539746" lvl="1" indent="-269873" algn="just">
              <a:lnSpc>
                <a:spcPts val="2899"/>
              </a:lnSpc>
              <a:spcBef>
                <a:spcPct val="0"/>
              </a:spcBef>
              <a:buFont typeface="Arial"/>
              <a:buChar char="•"/>
            </a:pPr>
            <a:r>
              <a:rPr lang="en-US" sz="2499" u="none" strike="noStrike" spc="-74" dirty="0">
                <a:solidFill>
                  <a:srgbClr val="405D72"/>
                </a:solidFill>
                <a:latin typeface="Poppins"/>
                <a:ea typeface="Poppins"/>
                <a:cs typeface="Poppins"/>
                <a:sym typeface="Poppins"/>
              </a:rPr>
              <a:t>Bluetooth: BLE + Classic</a:t>
            </a:r>
          </a:p>
          <a:p>
            <a:pPr marL="539746" lvl="1" indent="-269873" algn="just">
              <a:lnSpc>
                <a:spcPts val="2899"/>
              </a:lnSpc>
              <a:spcBef>
                <a:spcPct val="0"/>
              </a:spcBef>
              <a:buFont typeface="Arial"/>
              <a:buChar char="•"/>
            </a:pPr>
            <a:r>
              <a:rPr lang="en-US" sz="2499" u="none" strike="noStrike" spc="-74" dirty="0">
                <a:solidFill>
                  <a:srgbClr val="405D72"/>
                </a:solidFill>
                <a:latin typeface="Poppins"/>
                <a:ea typeface="Poppins"/>
                <a:cs typeface="Poppins"/>
                <a:sym typeface="Poppins"/>
              </a:rPr>
              <a:t>Giao </a:t>
            </a:r>
            <a:r>
              <a:rPr lang="en-US" sz="2499" u="none" strike="noStrike" spc="-74" dirty="0" err="1">
                <a:solidFill>
                  <a:srgbClr val="405D72"/>
                </a:solidFill>
                <a:latin typeface="Poppins"/>
                <a:ea typeface="Poppins"/>
                <a:cs typeface="Poppins"/>
                <a:sym typeface="Poppins"/>
              </a:rPr>
              <a:t>tiếp</a:t>
            </a:r>
            <a:r>
              <a:rPr lang="en-US" sz="2499" u="none" strike="noStrike" spc="-74" dirty="0">
                <a:solidFill>
                  <a:srgbClr val="405D72"/>
                </a:solidFill>
                <a:latin typeface="Poppins"/>
                <a:ea typeface="Poppins"/>
                <a:cs typeface="Poppins"/>
                <a:sym typeface="Poppins"/>
              </a:rPr>
              <a:t>: UART</a:t>
            </a:r>
          </a:p>
          <a:p>
            <a:pPr marL="539746" lvl="1" indent="-269873" algn="just">
              <a:lnSpc>
                <a:spcPts val="2899"/>
              </a:lnSpc>
              <a:spcBef>
                <a:spcPct val="0"/>
              </a:spcBef>
              <a:buFont typeface="Arial"/>
              <a:buChar char="•"/>
            </a:pPr>
            <a:endParaRPr lang="en-US" sz="2499" u="none" strike="noStrike" spc="-74" dirty="0">
              <a:solidFill>
                <a:srgbClr val="405D72"/>
              </a:solidFill>
              <a:latin typeface="Poppins"/>
              <a:ea typeface="Poppins"/>
              <a:cs typeface="Poppins"/>
              <a:sym typeface="Poppins"/>
            </a:endParaRPr>
          </a:p>
          <a:p>
            <a:pPr marL="0" lvl="1" indent="0" algn="just">
              <a:lnSpc>
                <a:spcPts val="2899"/>
              </a:lnSpc>
              <a:spcBef>
                <a:spcPct val="0"/>
              </a:spcBef>
            </a:pPr>
            <a:endParaRPr lang="en-US" sz="2499" u="none" strike="noStrike" spc="-74" dirty="0">
              <a:solidFill>
                <a:srgbClr val="405D72"/>
              </a:solidFill>
              <a:latin typeface="Poppins"/>
              <a:ea typeface="Poppins"/>
              <a:cs typeface="Poppins"/>
              <a:sym typeface="Poppins"/>
            </a:endParaRPr>
          </a:p>
        </p:txBody>
      </p:sp>
      <p:sp>
        <p:nvSpPr>
          <p:cNvPr id="20" name="TextBox 20"/>
          <p:cNvSpPr txBox="1"/>
          <p:nvPr/>
        </p:nvSpPr>
        <p:spPr>
          <a:xfrm>
            <a:off x="8875597" y="6611259"/>
            <a:ext cx="8597184" cy="1108057"/>
          </a:xfrm>
          <a:prstGeom prst="rect">
            <a:avLst/>
          </a:prstGeom>
        </p:spPr>
        <p:txBody>
          <a:bodyPr lIns="0" tIns="0" rIns="0" bIns="0" rtlCol="0" anchor="t">
            <a:spAutoFit/>
          </a:bodyPr>
          <a:lstStyle/>
          <a:p>
            <a:pPr algn="just">
              <a:lnSpc>
                <a:spcPts val="2895"/>
              </a:lnSpc>
              <a:spcBef>
                <a:spcPct val="0"/>
              </a:spcBef>
            </a:pPr>
            <a:r>
              <a:rPr lang="en-US" sz="2496" b="1" spc="-74">
                <a:solidFill>
                  <a:srgbClr val="405D72"/>
                </a:solidFill>
                <a:latin typeface="Poppins Bold"/>
                <a:ea typeface="Poppins Bold"/>
                <a:cs typeface="Poppins Bold"/>
                <a:sym typeface="Poppins Bold"/>
              </a:rPr>
              <a:t>Nguyên lý hoạt động:</a:t>
            </a:r>
          </a:p>
          <a:p>
            <a:pPr algn="just">
              <a:lnSpc>
                <a:spcPts val="2895"/>
              </a:lnSpc>
              <a:spcBef>
                <a:spcPct val="0"/>
              </a:spcBef>
            </a:pPr>
            <a:r>
              <a:rPr lang="en-US" sz="2496" b="1" spc="-74">
                <a:solidFill>
                  <a:srgbClr val="405D72"/>
                </a:solidFill>
                <a:latin typeface="Poppins Bold"/>
                <a:ea typeface="Poppins Bold"/>
                <a:cs typeface="Poppins Bold"/>
                <a:sym typeface="Poppins Bold"/>
              </a:rPr>
              <a:t>      </a:t>
            </a:r>
            <a:r>
              <a:rPr lang="en-US" sz="2496" spc="-74">
                <a:solidFill>
                  <a:srgbClr val="405D72"/>
                </a:solidFill>
                <a:latin typeface="Poppins"/>
                <a:ea typeface="Poppins"/>
                <a:cs typeface="Poppins"/>
                <a:sym typeface="Poppins"/>
              </a:rPr>
              <a:t>ESP32 giao tiếp với Arduino qua UART, đảm nhận kết nối mạng và gửi/nhận dữ liệu điều khiển từ Internet.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58039" cy="10287000"/>
            <a:chOff x="0" y="0"/>
            <a:chExt cx="1806232" cy="2709333"/>
          </a:xfrm>
        </p:grpSpPr>
        <p:sp>
          <p:nvSpPr>
            <p:cNvPr id="3" name="Freeform 3"/>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431974" y="1693565"/>
            <a:ext cx="947223" cy="871397"/>
            <a:chOff x="0" y="0"/>
            <a:chExt cx="249474" cy="229504"/>
          </a:xfrm>
        </p:grpSpPr>
        <p:sp>
          <p:nvSpPr>
            <p:cNvPr id="7" name="Freeform 7"/>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p:cNvGrpSpPr/>
          <p:nvPr/>
        </p:nvGrpSpPr>
        <p:grpSpPr>
          <a:xfrm>
            <a:off x="7431974" y="3712484"/>
            <a:ext cx="947223" cy="871397"/>
            <a:chOff x="0" y="0"/>
            <a:chExt cx="249474" cy="229504"/>
          </a:xfrm>
        </p:grpSpPr>
        <p:sp>
          <p:nvSpPr>
            <p:cNvPr id="10" name="Freeform 10"/>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2" name="Group 12"/>
          <p:cNvGrpSpPr/>
          <p:nvPr/>
        </p:nvGrpSpPr>
        <p:grpSpPr>
          <a:xfrm>
            <a:off x="375644" y="2290424"/>
            <a:ext cx="6106750" cy="5241576"/>
            <a:chOff x="0" y="0"/>
            <a:chExt cx="2103090" cy="1805135"/>
          </a:xfrm>
        </p:grpSpPr>
        <p:sp>
          <p:nvSpPr>
            <p:cNvPr id="13" name="Freeform 13"/>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4"/>
              <a:stretch>
                <a:fillRect l="-6029" r="-6029"/>
              </a:stretch>
            </a:blipFill>
          </p:spPr>
        </p:sp>
      </p:grpSp>
      <p:grpSp>
        <p:nvGrpSpPr>
          <p:cNvPr id="14" name="Group 14"/>
          <p:cNvGrpSpPr/>
          <p:nvPr/>
        </p:nvGrpSpPr>
        <p:grpSpPr>
          <a:xfrm>
            <a:off x="7527384" y="6077827"/>
            <a:ext cx="947223" cy="871397"/>
            <a:chOff x="0" y="0"/>
            <a:chExt cx="249474" cy="229504"/>
          </a:xfrm>
        </p:grpSpPr>
        <p:sp>
          <p:nvSpPr>
            <p:cNvPr id="15" name="Freeform 15"/>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p:cNvSpPr txBox="1"/>
          <p:nvPr/>
        </p:nvSpPr>
        <p:spPr>
          <a:xfrm>
            <a:off x="8000995" y="468255"/>
            <a:ext cx="9813393" cy="738506"/>
          </a:xfrm>
          <a:prstGeom prst="rect">
            <a:avLst/>
          </a:prstGeom>
        </p:spPr>
        <p:txBody>
          <a:bodyPr lIns="0" tIns="0" rIns="0" bIns="0" rtlCol="0" anchor="t">
            <a:spAutoFit/>
          </a:bodyPr>
          <a:lstStyle/>
          <a:p>
            <a:pPr algn="l">
              <a:lnSpc>
                <a:spcPts val="6019"/>
              </a:lnSpc>
            </a:pPr>
            <a:r>
              <a:rPr lang="en-US" sz="4299">
                <a:solidFill>
                  <a:srgbClr val="405D72"/>
                </a:solidFill>
                <a:latin typeface="Anton"/>
                <a:ea typeface="Anton"/>
                <a:cs typeface="Anton"/>
                <a:sym typeface="Anton"/>
              </a:rPr>
              <a:t>2.1 MÀN HÌNH LCD 16* 2</a:t>
            </a:r>
          </a:p>
        </p:txBody>
      </p:sp>
      <p:sp>
        <p:nvSpPr>
          <p:cNvPr id="18" name="TextBox 18"/>
          <p:cNvSpPr txBox="1"/>
          <p:nvPr/>
        </p:nvSpPr>
        <p:spPr>
          <a:xfrm>
            <a:off x="8672109" y="1684040"/>
            <a:ext cx="9332300" cy="1440942"/>
          </a:xfrm>
          <a:prstGeom prst="rect">
            <a:avLst/>
          </a:prstGeom>
        </p:spPr>
        <p:txBody>
          <a:bodyPr lIns="0" tIns="0" rIns="0" bIns="0" rtlCol="0" anchor="t">
            <a:spAutoFit/>
          </a:bodyPr>
          <a:lstStyle/>
          <a:p>
            <a:pPr algn="just">
              <a:lnSpc>
                <a:spcPts val="2899"/>
              </a:lnSpc>
            </a:pPr>
            <a:r>
              <a:rPr lang="en-US" sz="2499" b="1" spc="-74">
                <a:solidFill>
                  <a:srgbClr val="405D72"/>
                </a:solidFill>
                <a:latin typeface="Poppins Bold"/>
                <a:ea typeface="Poppins Bold"/>
                <a:cs typeface="Poppins Bold"/>
                <a:sym typeface="Poppins Bold"/>
              </a:rPr>
              <a:t>Chức năng:</a:t>
            </a:r>
            <a:r>
              <a:rPr lang="en-US" sz="2499" spc="-74">
                <a:solidFill>
                  <a:srgbClr val="405D72"/>
                </a:solidFill>
                <a:latin typeface="Poppins"/>
                <a:ea typeface="Poppins"/>
                <a:cs typeface="Poppins"/>
                <a:sym typeface="Poppins"/>
              </a:rPr>
              <a:t> </a:t>
            </a:r>
          </a:p>
          <a:p>
            <a:pPr algn="just">
              <a:lnSpc>
                <a:spcPts val="2899"/>
              </a:lnSpc>
            </a:pPr>
            <a:r>
              <a:rPr lang="en-US" sz="2499" spc="-74">
                <a:solidFill>
                  <a:srgbClr val="405D72"/>
                </a:solidFill>
                <a:latin typeface="Poppins"/>
                <a:ea typeface="Poppins"/>
                <a:cs typeface="Poppins"/>
                <a:sym typeface="Poppins"/>
              </a:rPr>
              <a:t>    Hiển thị tên nhóm / thành viên , cũng như trạng thái , dữ liệu của hệ thống </a:t>
            </a:r>
          </a:p>
          <a:p>
            <a:pPr marL="0" lvl="1" indent="0" algn="just">
              <a:lnSpc>
                <a:spcPts val="2667"/>
              </a:lnSpc>
              <a:spcBef>
                <a:spcPct val="0"/>
              </a:spcBef>
            </a:pPr>
            <a:endParaRPr lang="en-US" sz="2499" spc="-74">
              <a:solidFill>
                <a:srgbClr val="405D72"/>
              </a:solidFill>
              <a:latin typeface="Poppins"/>
              <a:ea typeface="Poppins"/>
              <a:cs typeface="Poppins"/>
              <a:sym typeface="Poppins"/>
            </a:endParaRPr>
          </a:p>
        </p:txBody>
      </p:sp>
      <p:sp>
        <p:nvSpPr>
          <p:cNvPr id="19" name="TextBox 19"/>
          <p:cNvSpPr txBox="1"/>
          <p:nvPr/>
        </p:nvSpPr>
        <p:spPr>
          <a:xfrm>
            <a:off x="8672109" y="3702959"/>
            <a:ext cx="9332300" cy="2555875"/>
          </a:xfrm>
          <a:prstGeom prst="rect">
            <a:avLst/>
          </a:prstGeom>
        </p:spPr>
        <p:txBody>
          <a:bodyPr lIns="0" tIns="0" rIns="0" bIns="0" rtlCol="0" anchor="t">
            <a:spAutoFit/>
          </a:bodyPr>
          <a:lstStyle/>
          <a:p>
            <a:pPr algn="just">
              <a:lnSpc>
                <a:spcPts val="2899"/>
              </a:lnSpc>
              <a:spcBef>
                <a:spcPct val="0"/>
              </a:spcBef>
            </a:pPr>
            <a:r>
              <a:rPr lang="en-US" sz="2499" b="1" spc="-74">
                <a:solidFill>
                  <a:srgbClr val="405D72"/>
                </a:solidFill>
                <a:latin typeface="Poppins Bold"/>
                <a:ea typeface="Poppins Bold"/>
                <a:cs typeface="Poppins Bold"/>
                <a:sym typeface="Poppins Bold"/>
              </a:rPr>
              <a:t>Thô</a:t>
            </a:r>
            <a:r>
              <a:rPr lang="en-US" sz="2499" b="1" u="none" strike="noStrike" spc="-74">
                <a:solidFill>
                  <a:srgbClr val="405D72"/>
                </a:solidFill>
                <a:latin typeface="Poppins Bold"/>
                <a:ea typeface="Poppins Bold"/>
                <a:cs typeface="Poppins Bold"/>
                <a:sym typeface="Poppins Bold"/>
              </a:rPr>
              <a:t>ng số kỹ thuật cơ bản: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Điện áp: 5V</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Giao tiếp: I2C</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Địa chỉ phổ biến: 0x27 hoặc 0x3F</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Tỷ lệ 16 * 2</a:t>
            </a:r>
          </a:p>
          <a:p>
            <a:pPr algn="just">
              <a:lnSpc>
                <a:spcPts val="2899"/>
              </a:lnSpc>
              <a:spcBef>
                <a:spcPct val="0"/>
              </a:spcBef>
            </a:pPr>
            <a:endParaRPr lang="en-US" sz="2499" u="none" strike="noStrike" spc="-74">
              <a:solidFill>
                <a:srgbClr val="405D72"/>
              </a:solidFill>
              <a:latin typeface="Poppins"/>
              <a:ea typeface="Poppins"/>
              <a:cs typeface="Poppins"/>
              <a:sym typeface="Poppins"/>
            </a:endParaRPr>
          </a:p>
          <a:p>
            <a:pPr marL="0" lvl="1" indent="0" algn="just">
              <a:lnSpc>
                <a:spcPts val="2899"/>
              </a:lnSpc>
              <a:spcBef>
                <a:spcPct val="0"/>
              </a:spcBef>
            </a:pPr>
            <a:endParaRPr lang="en-US" sz="2499" u="none" strike="noStrike" spc="-74">
              <a:solidFill>
                <a:srgbClr val="405D72"/>
              </a:solidFill>
              <a:latin typeface="Poppins"/>
              <a:ea typeface="Poppins"/>
              <a:cs typeface="Poppins"/>
              <a:sym typeface="Poppins"/>
            </a:endParaRPr>
          </a:p>
        </p:txBody>
      </p:sp>
      <p:sp>
        <p:nvSpPr>
          <p:cNvPr id="20" name="TextBox 20"/>
          <p:cNvSpPr txBox="1"/>
          <p:nvPr/>
        </p:nvSpPr>
        <p:spPr>
          <a:xfrm>
            <a:off x="8875597" y="6611259"/>
            <a:ext cx="8597184" cy="1118704"/>
          </a:xfrm>
          <a:prstGeom prst="rect">
            <a:avLst/>
          </a:prstGeom>
        </p:spPr>
        <p:txBody>
          <a:bodyPr lIns="0" tIns="0" rIns="0" bIns="0" rtlCol="0" anchor="t">
            <a:spAutoFit/>
          </a:bodyPr>
          <a:lstStyle/>
          <a:p>
            <a:pPr algn="just">
              <a:lnSpc>
                <a:spcPts val="2895"/>
              </a:lnSpc>
              <a:spcBef>
                <a:spcPct val="0"/>
              </a:spcBef>
            </a:pPr>
            <a:r>
              <a:rPr lang="en-US" sz="2496" b="1" spc="-74" dirty="0" err="1">
                <a:solidFill>
                  <a:srgbClr val="405D72"/>
                </a:solidFill>
                <a:latin typeface="Poppins Bold"/>
                <a:ea typeface="Poppins Bold"/>
                <a:cs typeface="Poppins Bold"/>
                <a:sym typeface="Poppins Bold"/>
              </a:rPr>
              <a:t>Nguyên</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lý</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hoạt</a:t>
            </a:r>
            <a:r>
              <a:rPr lang="en-US" sz="2496" b="1" spc="-74" dirty="0">
                <a:solidFill>
                  <a:srgbClr val="405D72"/>
                </a:solidFill>
                <a:latin typeface="Poppins Bold"/>
                <a:ea typeface="Poppins Bold"/>
                <a:cs typeface="Poppins Bold"/>
                <a:sym typeface="Poppins Bold"/>
              </a:rPr>
              <a:t> </a:t>
            </a:r>
            <a:r>
              <a:rPr lang="en-US" sz="2496" b="1" spc="-74" dirty="0" err="1">
                <a:solidFill>
                  <a:srgbClr val="405D72"/>
                </a:solidFill>
                <a:latin typeface="Poppins Bold"/>
                <a:ea typeface="Poppins Bold"/>
                <a:cs typeface="Poppins Bold"/>
                <a:sym typeface="Poppins Bold"/>
              </a:rPr>
              <a:t>động</a:t>
            </a:r>
            <a:r>
              <a:rPr lang="en-US" sz="2496" b="1" spc="-74" dirty="0">
                <a:solidFill>
                  <a:srgbClr val="405D72"/>
                </a:solidFill>
                <a:latin typeface="Poppins Bold"/>
                <a:ea typeface="Poppins Bold"/>
                <a:cs typeface="Poppins Bold"/>
                <a:sym typeface="Poppins Bold"/>
              </a:rPr>
              <a:t>:</a:t>
            </a:r>
          </a:p>
          <a:p>
            <a:pPr algn="just">
              <a:lnSpc>
                <a:spcPts val="2895"/>
              </a:lnSpc>
              <a:spcBef>
                <a:spcPct val="0"/>
              </a:spcBef>
            </a:pPr>
            <a:r>
              <a:rPr lang="en-US" sz="2496" b="1" spc="-74" dirty="0">
                <a:solidFill>
                  <a:srgbClr val="405D72"/>
                </a:solidFill>
                <a:latin typeface="Poppins Bold"/>
                <a:ea typeface="Poppins Bold"/>
                <a:cs typeface="Poppins Bold"/>
                <a:sym typeface="Poppins Bold"/>
              </a:rPr>
              <a:t>      </a:t>
            </a:r>
            <a:r>
              <a:rPr lang="en-US" sz="2800" dirty="0"/>
              <a:t>LCD </a:t>
            </a:r>
            <a:r>
              <a:rPr lang="en-US" sz="2800" dirty="0" err="1"/>
              <a:t>hoạt</a:t>
            </a:r>
            <a:r>
              <a:rPr lang="en-US" sz="2800" dirty="0"/>
              <a:t> </a:t>
            </a:r>
            <a:r>
              <a:rPr lang="en-US" sz="2800" dirty="0" err="1"/>
              <a:t>động</a:t>
            </a:r>
            <a:r>
              <a:rPr lang="en-US" sz="2800" dirty="0"/>
              <a:t> </a:t>
            </a:r>
            <a:r>
              <a:rPr lang="en-US" sz="2800" dirty="0" err="1"/>
              <a:t>bằng</a:t>
            </a:r>
            <a:r>
              <a:rPr lang="en-US" sz="2800" dirty="0"/>
              <a:t> </a:t>
            </a:r>
            <a:r>
              <a:rPr lang="en-US" sz="2800" dirty="0" err="1"/>
              <a:t>cách</a:t>
            </a:r>
            <a:r>
              <a:rPr lang="en-US" sz="2800" dirty="0"/>
              <a:t> </a:t>
            </a:r>
            <a:r>
              <a:rPr lang="en-US" sz="2800" b="1" dirty="0" err="1"/>
              <a:t>nhận</a:t>
            </a:r>
            <a:r>
              <a:rPr lang="en-US" sz="2800" b="1" dirty="0"/>
              <a:t> </a:t>
            </a:r>
            <a:r>
              <a:rPr lang="en-US" sz="2800" b="1" dirty="0" err="1"/>
              <a:t>lệnh</a:t>
            </a:r>
            <a:r>
              <a:rPr lang="en-US" sz="2800" b="1" dirty="0"/>
              <a:t> (command)</a:t>
            </a:r>
            <a:r>
              <a:rPr lang="en-US" sz="2800" dirty="0"/>
              <a:t> </a:t>
            </a:r>
            <a:r>
              <a:rPr lang="en-US" sz="2800" dirty="0" err="1"/>
              <a:t>và</a:t>
            </a:r>
            <a:r>
              <a:rPr lang="en-US" sz="2800" dirty="0"/>
              <a:t> </a:t>
            </a:r>
            <a:r>
              <a:rPr lang="en-US" sz="2800" b="1" dirty="0" err="1"/>
              <a:t>dữ</a:t>
            </a:r>
            <a:r>
              <a:rPr lang="en-US" sz="2800" b="1" dirty="0"/>
              <a:t> </a:t>
            </a:r>
            <a:r>
              <a:rPr lang="en-US" sz="2800" b="1" dirty="0" err="1"/>
              <a:t>liệu</a:t>
            </a:r>
            <a:r>
              <a:rPr lang="en-US" sz="2800" b="1" dirty="0"/>
              <a:t> (data)</a:t>
            </a:r>
            <a:r>
              <a:rPr lang="en-US" sz="2800" dirty="0"/>
              <a:t> </a:t>
            </a:r>
            <a:r>
              <a:rPr lang="en-US" sz="2800" dirty="0" err="1"/>
              <a:t>từ</a:t>
            </a:r>
            <a:r>
              <a:rPr lang="en-US" sz="2800" dirty="0"/>
              <a:t> vi </a:t>
            </a:r>
            <a:r>
              <a:rPr lang="en-US" sz="2800" dirty="0" err="1"/>
              <a:t>điều</a:t>
            </a:r>
            <a:r>
              <a:rPr lang="en-US" sz="2800" dirty="0"/>
              <a:t> </a:t>
            </a:r>
            <a:r>
              <a:rPr lang="en-US" sz="2800" dirty="0" err="1"/>
              <a:t>khiển.</a:t>
            </a:r>
            <a:r>
              <a:rPr lang="en-US" sz="2496" b="1" spc="-74" dirty="0" err="1">
                <a:solidFill>
                  <a:srgbClr val="405D72"/>
                </a:solidFill>
                <a:latin typeface="Poppins"/>
                <a:ea typeface="Poppins"/>
                <a:cs typeface="Poppins"/>
                <a:sym typeface="Poppins"/>
              </a:rPr>
              <a:t>Ardunio</a:t>
            </a:r>
            <a:endParaRPr lang="en-US" sz="2496" b="1" spc="-74" dirty="0">
              <a:solidFill>
                <a:srgbClr val="405D72"/>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58039" cy="10287000"/>
            <a:chOff x="0" y="0"/>
            <a:chExt cx="1806232" cy="2709333"/>
          </a:xfrm>
        </p:grpSpPr>
        <p:sp>
          <p:nvSpPr>
            <p:cNvPr id="3" name="Freeform 3"/>
            <p:cNvSpPr/>
            <p:nvPr/>
          </p:nvSpPr>
          <p:spPr>
            <a:xfrm>
              <a:off x="0" y="0"/>
              <a:ext cx="1806232" cy="2709333"/>
            </a:xfrm>
            <a:custGeom>
              <a:avLst/>
              <a:gdLst/>
              <a:ahLst/>
              <a:cxnLst/>
              <a:rect l="l" t="t" r="r" b="b"/>
              <a:pathLst>
                <a:path w="1806232" h="2709333">
                  <a:moveTo>
                    <a:pt x="0" y="0"/>
                  </a:moveTo>
                  <a:lnTo>
                    <a:pt x="1806232" y="0"/>
                  </a:lnTo>
                  <a:lnTo>
                    <a:pt x="1806232" y="2709333"/>
                  </a:lnTo>
                  <a:lnTo>
                    <a:pt x="0" y="2709333"/>
                  </a:lnTo>
                  <a:close/>
                </a:path>
              </a:pathLst>
            </a:custGeom>
            <a:solidFill>
              <a:srgbClr val="405D72"/>
            </a:solidFill>
          </p:spPr>
        </p:sp>
        <p:sp>
          <p:nvSpPr>
            <p:cNvPr id="4" name="TextBox 4"/>
            <p:cNvSpPr txBox="1"/>
            <p:nvPr/>
          </p:nvSpPr>
          <p:spPr>
            <a:xfrm>
              <a:off x="0" y="-9525"/>
              <a:ext cx="1806232"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431974" y="1693565"/>
            <a:ext cx="947223" cy="871397"/>
            <a:chOff x="0" y="0"/>
            <a:chExt cx="249474" cy="229504"/>
          </a:xfrm>
        </p:grpSpPr>
        <p:sp>
          <p:nvSpPr>
            <p:cNvPr id="7" name="Freeform 7"/>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8" name="TextBox 8"/>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9" name="Group 9"/>
          <p:cNvGrpSpPr/>
          <p:nvPr/>
        </p:nvGrpSpPr>
        <p:grpSpPr>
          <a:xfrm>
            <a:off x="7431974" y="3712484"/>
            <a:ext cx="947223" cy="871397"/>
            <a:chOff x="0" y="0"/>
            <a:chExt cx="249474" cy="229504"/>
          </a:xfrm>
        </p:grpSpPr>
        <p:sp>
          <p:nvSpPr>
            <p:cNvPr id="10" name="Freeform 10"/>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1" name="TextBox 11"/>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2" name="Group 12"/>
          <p:cNvGrpSpPr/>
          <p:nvPr/>
        </p:nvGrpSpPr>
        <p:grpSpPr>
          <a:xfrm>
            <a:off x="375644" y="2290424"/>
            <a:ext cx="6106750" cy="5241576"/>
            <a:chOff x="0" y="0"/>
            <a:chExt cx="2103090" cy="1805135"/>
          </a:xfrm>
        </p:grpSpPr>
        <p:sp>
          <p:nvSpPr>
            <p:cNvPr id="13" name="Freeform 13"/>
            <p:cNvSpPr/>
            <p:nvPr/>
          </p:nvSpPr>
          <p:spPr>
            <a:xfrm>
              <a:off x="0" y="0"/>
              <a:ext cx="2103090" cy="1805135"/>
            </a:xfrm>
            <a:custGeom>
              <a:avLst/>
              <a:gdLst/>
              <a:ahLst/>
              <a:cxnLst/>
              <a:rect l="l" t="t" r="r" b="b"/>
              <a:pathLst>
                <a:path w="2103090" h="1805135">
                  <a:moveTo>
                    <a:pt x="0" y="0"/>
                  </a:moveTo>
                  <a:lnTo>
                    <a:pt x="2103090" y="0"/>
                  </a:lnTo>
                  <a:lnTo>
                    <a:pt x="2103090" y="1805135"/>
                  </a:lnTo>
                  <a:lnTo>
                    <a:pt x="0" y="1805135"/>
                  </a:lnTo>
                  <a:close/>
                </a:path>
              </a:pathLst>
            </a:custGeom>
            <a:blipFill>
              <a:blip r:embed="rId4"/>
              <a:stretch>
                <a:fillRect t="-9716" b="-9716"/>
              </a:stretch>
            </a:blipFill>
          </p:spPr>
        </p:sp>
      </p:grpSp>
      <p:grpSp>
        <p:nvGrpSpPr>
          <p:cNvPr id="14" name="Group 14"/>
          <p:cNvGrpSpPr/>
          <p:nvPr/>
        </p:nvGrpSpPr>
        <p:grpSpPr>
          <a:xfrm>
            <a:off x="7527384" y="6077827"/>
            <a:ext cx="947223" cy="871397"/>
            <a:chOff x="0" y="0"/>
            <a:chExt cx="249474" cy="229504"/>
          </a:xfrm>
        </p:grpSpPr>
        <p:sp>
          <p:nvSpPr>
            <p:cNvPr id="15" name="Freeform 15"/>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6" name="TextBox 16"/>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7" name="TextBox 17"/>
          <p:cNvSpPr txBox="1"/>
          <p:nvPr/>
        </p:nvSpPr>
        <p:spPr>
          <a:xfrm>
            <a:off x="8000995" y="468255"/>
            <a:ext cx="9813393" cy="738506"/>
          </a:xfrm>
          <a:prstGeom prst="rect">
            <a:avLst/>
          </a:prstGeom>
        </p:spPr>
        <p:txBody>
          <a:bodyPr lIns="0" tIns="0" rIns="0" bIns="0" rtlCol="0" anchor="t">
            <a:spAutoFit/>
          </a:bodyPr>
          <a:lstStyle/>
          <a:p>
            <a:pPr algn="l">
              <a:lnSpc>
                <a:spcPts val="6019"/>
              </a:lnSpc>
            </a:pPr>
            <a:r>
              <a:rPr lang="en-US" sz="4299">
                <a:solidFill>
                  <a:srgbClr val="405D72"/>
                </a:solidFill>
                <a:latin typeface="Anton"/>
                <a:ea typeface="Anton"/>
                <a:cs typeface="Anton"/>
                <a:sym typeface="Anton"/>
              </a:rPr>
              <a:t>2.1 CẢM BIẾN CHUYỂN ĐỘNG PIR</a:t>
            </a:r>
          </a:p>
        </p:txBody>
      </p:sp>
      <p:sp>
        <p:nvSpPr>
          <p:cNvPr id="18" name="TextBox 18"/>
          <p:cNvSpPr txBox="1"/>
          <p:nvPr/>
        </p:nvSpPr>
        <p:spPr>
          <a:xfrm>
            <a:off x="8672109" y="1684040"/>
            <a:ext cx="9332300" cy="1383792"/>
          </a:xfrm>
          <a:prstGeom prst="rect">
            <a:avLst/>
          </a:prstGeom>
        </p:spPr>
        <p:txBody>
          <a:bodyPr lIns="0" tIns="0" rIns="0" bIns="0" rtlCol="0" anchor="t">
            <a:spAutoFit/>
          </a:bodyPr>
          <a:lstStyle/>
          <a:p>
            <a:pPr algn="just">
              <a:lnSpc>
                <a:spcPts val="2899"/>
              </a:lnSpc>
            </a:pPr>
            <a:r>
              <a:rPr lang="en-US" sz="2499" b="1" spc="-74">
                <a:solidFill>
                  <a:srgbClr val="405D72"/>
                </a:solidFill>
                <a:latin typeface="Poppins Bold"/>
                <a:ea typeface="Poppins Bold"/>
                <a:cs typeface="Poppins Bold"/>
                <a:sym typeface="Poppins Bold"/>
              </a:rPr>
              <a:t>Chức năng:</a:t>
            </a:r>
            <a:r>
              <a:rPr lang="en-US" sz="2499" spc="-74">
                <a:solidFill>
                  <a:srgbClr val="405D72"/>
                </a:solidFill>
                <a:latin typeface="Poppins"/>
                <a:ea typeface="Poppins"/>
                <a:cs typeface="Poppins"/>
                <a:sym typeface="Poppins"/>
              </a:rPr>
              <a:t> </a:t>
            </a:r>
          </a:p>
          <a:p>
            <a:pPr marL="0" lvl="1" indent="0" algn="just">
              <a:lnSpc>
                <a:spcPts val="2667"/>
              </a:lnSpc>
              <a:spcBef>
                <a:spcPct val="0"/>
              </a:spcBef>
            </a:pPr>
            <a:r>
              <a:rPr lang="en-US" sz="2299" spc="-68">
                <a:solidFill>
                  <a:srgbClr val="405D72"/>
                </a:solidFill>
                <a:latin typeface="Poppins"/>
                <a:ea typeface="Poppins"/>
                <a:cs typeface="Poppins"/>
                <a:sym typeface="Poppins"/>
              </a:rPr>
              <a:t>    Cảm biến PIR phát hiện chuyển động bằng cách nhận diện sự thay đổi bức xạ hồng ngoại  của các vật thể có thân nhiệt (người, động vật) khi chúng di chuyển trong tầm quét</a:t>
            </a:r>
          </a:p>
        </p:txBody>
      </p:sp>
      <p:sp>
        <p:nvSpPr>
          <p:cNvPr id="19" name="TextBox 19"/>
          <p:cNvSpPr txBox="1"/>
          <p:nvPr/>
        </p:nvSpPr>
        <p:spPr>
          <a:xfrm>
            <a:off x="8672109" y="3702959"/>
            <a:ext cx="9332300" cy="2555875"/>
          </a:xfrm>
          <a:prstGeom prst="rect">
            <a:avLst/>
          </a:prstGeom>
        </p:spPr>
        <p:txBody>
          <a:bodyPr lIns="0" tIns="0" rIns="0" bIns="0" rtlCol="0" anchor="t">
            <a:spAutoFit/>
          </a:bodyPr>
          <a:lstStyle/>
          <a:p>
            <a:pPr algn="just">
              <a:lnSpc>
                <a:spcPts val="2899"/>
              </a:lnSpc>
              <a:spcBef>
                <a:spcPct val="0"/>
              </a:spcBef>
            </a:pPr>
            <a:r>
              <a:rPr lang="en-US" sz="2499" b="1" spc="-74">
                <a:solidFill>
                  <a:srgbClr val="405D72"/>
                </a:solidFill>
                <a:latin typeface="Poppins Bold"/>
                <a:ea typeface="Poppins Bold"/>
                <a:cs typeface="Poppins Bold"/>
                <a:sym typeface="Poppins Bold"/>
              </a:rPr>
              <a:t>Thô</a:t>
            </a:r>
            <a:r>
              <a:rPr lang="en-US" sz="2499" b="1" u="none" strike="noStrike" spc="-74">
                <a:solidFill>
                  <a:srgbClr val="405D72"/>
                </a:solidFill>
                <a:latin typeface="Poppins Bold"/>
                <a:ea typeface="Poppins Bold"/>
                <a:cs typeface="Poppins Bold"/>
                <a:sym typeface="Poppins Bold"/>
              </a:rPr>
              <a:t>ng số kỹ thuật cơ bản:</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Điện áp hoạt động: 5V</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Phạm vi phát hiện: 3 – 7 m</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Góc phát hiện: ~120°</a:t>
            </a:r>
          </a:p>
          <a:p>
            <a:pPr marL="539746" lvl="1" indent="-269873" algn="just">
              <a:lnSpc>
                <a:spcPts val="2899"/>
              </a:lnSpc>
              <a:spcBef>
                <a:spcPct val="0"/>
              </a:spcBef>
              <a:buFont typeface="Arial"/>
              <a:buChar char="•"/>
            </a:pPr>
            <a:r>
              <a:rPr lang="en-US" sz="2499" u="none" strike="noStrike" spc="-74">
                <a:solidFill>
                  <a:srgbClr val="405D72"/>
                </a:solidFill>
                <a:latin typeface="Poppins"/>
                <a:ea typeface="Poppins"/>
                <a:cs typeface="Poppins"/>
                <a:sym typeface="Poppins"/>
              </a:rPr>
              <a:t>Ngõ ra: Digital (HIGH/LOW)</a:t>
            </a:r>
          </a:p>
          <a:p>
            <a:pPr algn="just">
              <a:lnSpc>
                <a:spcPts val="2899"/>
              </a:lnSpc>
              <a:spcBef>
                <a:spcPct val="0"/>
              </a:spcBef>
            </a:pPr>
            <a:endParaRPr lang="en-US" sz="2499" u="none" strike="noStrike" spc="-74">
              <a:solidFill>
                <a:srgbClr val="405D72"/>
              </a:solidFill>
              <a:latin typeface="Poppins"/>
              <a:ea typeface="Poppins"/>
              <a:cs typeface="Poppins"/>
              <a:sym typeface="Poppins"/>
            </a:endParaRPr>
          </a:p>
          <a:p>
            <a:pPr marL="0" lvl="1" indent="0" algn="just">
              <a:lnSpc>
                <a:spcPts val="2899"/>
              </a:lnSpc>
              <a:spcBef>
                <a:spcPct val="0"/>
              </a:spcBef>
            </a:pPr>
            <a:endParaRPr lang="en-US" sz="2499" u="none" strike="noStrike" spc="-74">
              <a:solidFill>
                <a:srgbClr val="405D72"/>
              </a:solidFill>
              <a:latin typeface="Poppins"/>
              <a:ea typeface="Poppins"/>
              <a:cs typeface="Poppins"/>
              <a:sym typeface="Poppins"/>
            </a:endParaRPr>
          </a:p>
        </p:txBody>
      </p:sp>
      <p:sp>
        <p:nvSpPr>
          <p:cNvPr id="20" name="TextBox 20"/>
          <p:cNvSpPr txBox="1"/>
          <p:nvPr/>
        </p:nvSpPr>
        <p:spPr>
          <a:xfrm>
            <a:off x="8875597" y="6611259"/>
            <a:ext cx="8597184" cy="1470007"/>
          </a:xfrm>
          <a:prstGeom prst="rect">
            <a:avLst/>
          </a:prstGeom>
        </p:spPr>
        <p:txBody>
          <a:bodyPr lIns="0" tIns="0" rIns="0" bIns="0" rtlCol="0" anchor="t">
            <a:spAutoFit/>
          </a:bodyPr>
          <a:lstStyle/>
          <a:p>
            <a:pPr algn="just">
              <a:lnSpc>
                <a:spcPts val="2895"/>
              </a:lnSpc>
              <a:spcBef>
                <a:spcPct val="0"/>
              </a:spcBef>
            </a:pPr>
            <a:r>
              <a:rPr lang="en-US" sz="2496" b="1" spc="-74">
                <a:solidFill>
                  <a:srgbClr val="405D72"/>
                </a:solidFill>
                <a:latin typeface="Poppins Bold"/>
                <a:ea typeface="Poppins Bold"/>
                <a:cs typeface="Poppins Bold"/>
                <a:sym typeface="Poppins Bold"/>
              </a:rPr>
              <a:t>Nguyên lý hoạt động:</a:t>
            </a:r>
          </a:p>
          <a:p>
            <a:pPr algn="just">
              <a:lnSpc>
                <a:spcPts val="2895"/>
              </a:lnSpc>
              <a:spcBef>
                <a:spcPct val="0"/>
              </a:spcBef>
            </a:pPr>
            <a:r>
              <a:rPr lang="en-US" sz="2496" b="1" spc="-74">
                <a:solidFill>
                  <a:srgbClr val="405D72"/>
                </a:solidFill>
                <a:latin typeface="Poppins Bold"/>
                <a:ea typeface="Poppins Bold"/>
                <a:cs typeface="Poppins Bold"/>
                <a:sym typeface="Poppins Bold"/>
              </a:rPr>
              <a:t>      </a:t>
            </a:r>
            <a:r>
              <a:rPr lang="en-US" sz="2496" spc="-74">
                <a:solidFill>
                  <a:srgbClr val="405D72"/>
                </a:solidFill>
                <a:latin typeface="Poppins"/>
                <a:ea typeface="Poppins"/>
                <a:cs typeface="Poppins"/>
                <a:sym typeface="Poppins"/>
              </a:rPr>
              <a:t>Khi có sự thay đổi bức xạ hồng ngoại do chuyển động của cơ thể người, PIR xuất tín hiệu mức HIGH về Arduino để kích hoạt cảnh báo.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1795</TotalTime>
  <Words>3247</Words>
  <Application>Microsoft Macintosh PowerPoint</Application>
  <PresentationFormat>Custom</PresentationFormat>
  <Paragraphs>361</Paragraphs>
  <Slides>45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Poppins Bold</vt:lpstr>
      <vt:lpstr>Poppins</vt:lpstr>
      <vt:lpstr>Arial</vt:lpstr>
      <vt:lpstr>Times New Roman</vt:lpstr>
      <vt:lpstr>Anton</vt:lpstr>
      <vt:lpstr>Google Sans</vt:lpstr>
      <vt:lpstr>Caladea Bold</vt:lpstr>
      <vt:lpstr>Calibri</vt:lpstr>
      <vt:lpstr>Times New Roman Bold</vt:lpstr>
      <vt:lpstr>Caladea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Cream Modern Real Estate Presentation</dc:title>
  <cp:lastModifiedBy>Đào Văn Vinh</cp:lastModifiedBy>
  <cp:revision>12</cp:revision>
  <dcterms:created xsi:type="dcterms:W3CDTF">2006-08-16T00:00:00Z</dcterms:created>
  <dcterms:modified xsi:type="dcterms:W3CDTF">2026-01-10T11:31:55Z</dcterms:modified>
  <dc:identifier>DAG7j4Vpqsc</dc:identifier>
</cp:coreProperties>
</file>